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5"/>
  </p:notesMasterIdLst>
  <p:sldIdLst>
    <p:sldId id="257" r:id="rId2"/>
    <p:sldId id="346" r:id="rId3"/>
    <p:sldId id="348" r:id="rId4"/>
    <p:sldId id="349" r:id="rId5"/>
    <p:sldId id="350" r:id="rId6"/>
    <p:sldId id="351" r:id="rId7"/>
    <p:sldId id="352" r:id="rId8"/>
    <p:sldId id="353" r:id="rId9"/>
    <p:sldId id="354" r:id="rId10"/>
    <p:sldId id="359" r:id="rId11"/>
    <p:sldId id="360" r:id="rId12"/>
    <p:sldId id="361" r:id="rId13"/>
    <p:sldId id="362" r:id="rId14"/>
    <p:sldId id="363" r:id="rId15"/>
    <p:sldId id="364" r:id="rId16"/>
    <p:sldId id="365" r:id="rId17"/>
    <p:sldId id="366" r:id="rId18"/>
    <p:sldId id="368" r:id="rId19"/>
    <p:sldId id="369" r:id="rId20"/>
    <p:sldId id="270" r:id="rId21"/>
    <p:sldId id="269" r:id="rId22"/>
    <p:sldId id="272" r:id="rId23"/>
    <p:sldId id="271" r:id="rId24"/>
    <p:sldId id="273" r:id="rId25"/>
    <p:sldId id="274" r:id="rId26"/>
    <p:sldId id="275" r:id="rId27"/>
    <p:sldId id="370" r:id="rId28"/>
    <p:sldId id="373" r:id="rId29"/>
    <p:sldId id="375" r:id="rId30"/>
    <p:sldId id="374" r:id="rId31"/>
    <p:sldId id="371" r:id="rId32"/>
    <p:sldId id="376" r:id="rId33"/>
    <p:sldId id="377" r:id="rId34"/>
    <p:sldId id="378" r:id="rId35"/>
    <p:sldId id="372" r:id="rId36"/>
    <p:sldId id="276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338" r:id="rId45"/>
    <p:sldId id="296" r:id="rId46"/>
    <p:sldId id="337" r:id="rId47"/>
    <p:sldId id="336" r:id="rId48"/>
    <p:sldId id="297" r:id="rId49"/>
    <p:sldId id="298" r:id="rId50"/>
    <p:sldId id="299" r:id="rId51"/>
    <p:sldId id="339" r:id="rId52"/>
    <p:sldId id="300" r:id="rId53"/>
    <p:sldId id="302" r:id="rId54"/>
    <p:sldId id="303" r:id="rId55"/>
    <p:sldId id="304" r:id="rId56"/>
    <p:sldId id="305" r:id="rId57"/>
    <p:sldId id="306" r:id="rId58"/>
    <p:sldId id="308" r:id="rId59"/>
    <p:sldId id="307" r:id="rId60"/>
    <p:sldId id="342" r:id="rId61"/>
    <p:sldId id="343" r:id="rId62"/>
    <p:sldId id="344" r:id="rId63"/>
    <p:sldId id="309" r:id="rId64"/>
    <p:sldId id="310" r:id="rId65"/>
    <p:sldId id="312" r:id="rId66"/>
    <p:sldId id="341" r:id="rId67"/>
    <p:sldId id="340" r:id="rId68"/>
    <p:sldId id="311" r:id="rId69"/>
    <p:sldId id="345" r:id="rId70"/>
    <p:sldId id="313" r:id="rId71"/>
    <p:sldId id="314" r:id="rId72"/>
    <p:sldId id="315" r:id="rId73"/>
    <p:sldId id="316" r:id="rId74"/>
    <p:sldId id="317" r:id="rId75"/>
    <p:sldId id="319" r:id="rId76"/>
    <p:sldId id="322" r:id="rId77"/>
    <p:sldId id="324" r:id="rId78"/>
    <p:sldId id="325" r:id="rId79"/>
    <p:sldId id="326" r:id="rId80"/>
    <p:sldId id="327" r:id="rId81"/>
    <p:sldId id="328" r:id="rId82"/>
    <p:sldId id="329" r:id="rId83"/>
    <p:sldId id="330" r:id="rId84"/>
    <p:sldId id="320" r:id="rId85"/>
    <p:sldId id="333" r:id="rId86"/>
    <p:sldId id="334" r:id="rId87"/>
    <p:sldId id="332" r:id="rId88"/>
    <p:sldId id="321" r:id="rId89"/>
    <p:sldId id="335" r:id="rId90"/>
    <p:sldId id="357" r:id="rId91"/>
    <p:sldId id="358" r:id="rId92"/>
    <p:sldId id="355" r:id="rId93"/>
    <p:sldId id="356" r:id="rId9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144"/>
    <p:restoredTop sz="94681"/>
  </p:normalViewPr>
  <p:slideViewPr>
    <p:cSldViewPr snapToGrid="0" snapToObjects="1">
      <p:cViewPr varScale="1">
        <p:scale>
          <a:sx n="128" d="100"/>
          <a:sy n="128" d="100"/>
        </p:scale>
        <p:origin x="10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2DD44-62DA-674C-B63A-66592E4BC222}" type="datetimeFigureOut">
              <a:rPr kumimoji="1" lang="ko-KR" altLang="en-US" smtClean="0"/>
              <a:t>2019. 9. 19.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EF7086-AD09-104B-BDD3-E0B72125DB6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30440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074255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87056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081906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285081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93118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280018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5264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581276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623901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89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893332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90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27272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495308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91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04649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92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802439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93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04475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73226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423215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045172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39296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7416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52413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28992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BD6F1B-7E2F-7A47-A3E6-59F1244CCE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92F2140-1095-5841-B43E-8E03136EF5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D4A8C4-9272-854F-B4B0-B4AFA8436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F6145-6955-A04E-876F-E148D037C5D9}" type="datetimeFigureOut">
              <a:rPr kumimoji="1" lang="ko-KR" altLang="en-US" smtClean="0"/>
              <a:t>2019. 9. 19.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3D19FC-740A-9C44-A00D-56A1B644A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9954B5-7796-E246-B455-0929F7BBB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595FE-DF5E-3A4C-973C-4288232D97C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22344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605B21-750E-4E44-A906-94B52F4A4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638161-75AD-0342-8A90-B8791FA824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5DB22B-E9CD-F744-9BE7-D026026D9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F6145-6955-A04E-876F-E148D037C5D9}" type="datetimeFigureOut">
              <a:rPr kumimoji="1" lang="ko-KR" altLang="en-US" smtClean="0"/>
              <a:t>2019. 9. 19.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E6B118-6E13-1C4A-9EF8-F8B08D2F8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6E3F05-8D10-4E4B-9372-E0D0E4C9F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595FE-DF5E-3A4C-973C-4288232D97C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4349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EA30C3E-F0DC-E845-9B62-D603576D30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8132077-7051-6C46-86D9-14DE4DC032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316876-AB63-BD4B-AAA4-EE4DE0005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F6145-6955-A04E-876F-E148D037C5D9}" type="datetimeFigureOut">
              <a:rPr kumimoji="1" lang="ko-KR" altLang="en-US" smtClean="0"/>
              <a:t>2019. 9. 19.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DDCE53-119C-274D-A1C8-228A5133B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58CF83-E2E2-004E-BBA1-A1B91F6AF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595FE-DF5E-3A4C-973C-4288232D97C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122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A82144-E8C1-8740-939B-662335F39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71862A-2D86-6C46-A516-2B69E1094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2A20C8-243D-D74B-A5A6-9AE6F1374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F6145-6955-A04E-876F-E148D037C5D9}" type="datetimeFigureOut">
              <a:rPr kumimoji="1" lang="ko-KR" altLang="en-US" smtClean="0"/>
              <a:t>2019. 9. 19.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CD0851-9E14-B041-B7D7-2C4548FD1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53B45B-BD0D-E441-AA01-908ECA7F8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595FE-DF5E-3A4C-973C-4288232D97C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71421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EADEB9-1900-C04D-A59C-7AC7F4251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91287D-D0DC-1446-9D72-B7D0F8C22B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3E30E4-7017-A443-9C0A-DBCD8FF5E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F6145-6955-A04E-876F-E148D037C5D9}" type="datetimeFigureOut">
              <a:rPr kumimoji="1" lang="ko-KR" altLang="en-US" smtClean="0"/>
              <a:t>2019. 9. 19.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D0437B-0A97-BE4A-B249-8DB915BEA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FBC28B-C9C1-F047-8B89-27377AA4D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595FE-DF5E-3A4C-973C-4288232D97C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14360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891106-6E20-6A41-8C3B-7C9170DF5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CBCDBE-C77C-8F46-80FA-A3DBF83F5D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B99408-3161-D94D-868A-7010BB0CCC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D2D693-B2BF-684A-B8ED-29C5AD5DB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F6145-6955-A04E-876F-E148D037C5D9}" type="datetimeFigureOut">
              <a:rPr kumimoji="1" lang="ko-KR" altLang="en-US" smtClean="0"/>
              <a:t>2019. 9. 19.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BE122A-B4C9-F947-B209-0EC6EADFC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973AA2-1432-D44E-AA2B-607D325A9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595FE-DF5E-3A4C-973C-4288232D97C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3650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8E76FA-3B67-1143-B2B5-25552D5DD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BAE650-7B38-5F43-90D7-C4AF784273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447482-CC50-6B48-9421-CE737095CF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E9B0E46-C9F2-F14A-9A13-4B0D1D2367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93E26F4-62F6-FD4D-86BA-A6F5DD099E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F16CF41-55C9-5945-8DB8-3D3A829C9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F6145-6955-A04E-876F-E148D037C5D9}" type="datetimeFigureOut">
              <a:rPr kumimoji="1" lang="ko-KR" altLang="en-US" smtClean="0"/>
              <a:t>2019. 9. 19.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0DC9390-F899-9E41-A27B-5E82FCD67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BE2A19-616B-FF4A-B9A2-D2F1990EF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595FE-DF5E-3A4C-973C-4288232D97C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22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9B2ABC-5724-5C4C-9D3A-7D02530D1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24D8F7B-8FF2-C042-BF9F-38CF475BF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F6145-6955-A04E-876F-E148D037C5D9}" type="datetimeFigureOut">
              <a:rPr kumimoji="1" lang="ko-KR" altLang="en-US" smtClean="0"/>
              <a:t>2019. 9. 19.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DB1AB89-460B-4948-BED3-A6540A0E5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17E33ED-547B-A446-82E0-37B3A1793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595FE-DF5E-3A4C-973C-4288232D97C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62927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32A4761-8B7E-5E44-9A4C-229ADF1EE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F6145-6955-A04E-876F-E148D037C5D9}" type="datetimeFigureOut">
              <a:rPr kumimoji="1" lang="ko-KR" altLang="en-US" smtClean="0"/>
              <a:t>2019. 9. 19.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EFE404B-A4E4-C347-96C8-E60207B18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83DCDA-8D6B-7647-94F6-CDD4E9D53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595FE-DF5E-3A4C-973C-4288232D97C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3162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509CE6-B671-C04B-8F51-EE02D091B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C0B5BD-00BC-A54A-9C25-9B14F277E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7F0CA5-DA76-D247-A939-11ECA7CD6B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68DFA2-EAC1-A349-BA49-27BB96B19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F6145-6955-A04E-876F-E148D037C5D9}" type="datetimeFigureOut">
              <a:rPr kumimoji="1" lang="ko-KR" altLang="en-US" smtClean="0"/>
              <a:t>2019. 9. 19.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978180-BC7F-5E4D-83F2-A1978FC27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5BC6E2-A58F-0549-A99B-3B5EA3318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595FE-DF5E-3A4C-973C-4288232D97C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80930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870E2F-BF8B-7445-A4A6-4C2641610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CEA51BA-947D-C847-92E2-979677FC7B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7FEEDC-4B48-804F-8EB5-FCB6360872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298A4B-1CE8-2F48-BAF3-E527BED14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F6145-6955-A04E-876F-E148D037C5D9}" type="datetimeFigureOut">
              <a:rPr kumimoji="1" lang="ko-KR" altLang="en-US" smtClean="0"/>
              <a:t>2019. 9. 19.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B7FD75-560A-DE47-804C-9410DA937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AF6D11-400F-2F49-BF7E-D257BB1B3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595FE-DF5E-3A4C-973C-4288232D97C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46560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1FB9607-EB94-074C-B769-1D0A0455F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92137D-8E10-7149-A6B2-63ECF5A220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F49D58-B520-9B47-A0B1-BCE5B709C0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0F6145-6955-A04E-876F-E148D037C5D9}" type="datetimeFigureOut">
              <a:rPr kumimoji="1" lang="ko-KR" altLang="en-US" smtClean="0"/>
              <a:t>2019. 9. 19.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83C767-DF1B-0041-AE8C-A9471F60F4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D6AA6E-566E-F44C-A438-43F24C95A7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E595FE-DF5E-3A4C-973C-4288232D97C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63000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dandelion.eu/semantic-text/text-similarity-demo/?text1=Reports+that+the+NSA+eavesdropped+on+world+leaders+have+%22severely+shaken%22+relations+between+Europe+and+the+U.S.%2C+German+Chancellor+Angela+Merkel+said.&amp;text2=Germany+and+France+are+to+seek+talks+with+the+US+to+settle+a+row+over+spying%2C+as+espionage+claims+continue+to+overshadow+an+EU+summit+in+Brussels.&amp;lang=auto&amp;exec=true" TargetMode="Externa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FE92FE-32F0-CB40-A042-7D6B53D9AC55}"/>
              </a:ext>
            </a:extLst>
          </p:cNvPr>
          <p:cNvSpPr txBox="1"/>
          <p:nvPr/>
        </p:nvSpPr>
        <p:spPr>
          <a:xfrm>
            <a:off x="1456764" y="1787799"/>
            <a:ext cx="92784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err="1"/>
              <a:t>텐서플로와</a:t>
            </a:r>
            <a:r>
              <a:rPr lang="ko-KR" altLang="en-US" sz="4000" b="1" dirty="0"/>
              <a:t> </a:t>
            </a:r>
            <a:r>
              <a:rPr lang="ko-KR" altLang="en-US" sz="4000" b="1" dirty="0" err="1"/>
              <a:t>머신러닝으로</a:t>
            </a:r>
            <a:r>
              <a:rPr lang="ko-KR" altLang="en-US" sz="4000" b="1" dirty="0"/>
              <a:t> 시작하는 </a:t>
            </a:r>
            <a:endParaRPr lang="en-US" altLang="ko-KR" sz="4000" b="1" dirty="0"/>
          </a:p>
          <a:p>
            <a:pPr algn="ctr"/>
            <a:r>
              <a:rPr lang="ko-KR" altLang="en-US" sz="4000" b="1" dirty="0" err="1"/>
              <a:t>자연어처리</a:t>
            </a:r>
            <a:endParaRPr lang="ko-KR" altLang="en-US" sz="4000" dirty="0"/>
          </a:p>
          <a:p>
            <a:pPr algn="ctr"/>
            <a:endParaRPr kumimoji="1" lang="ko-KR" alt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035E61-AB0F-D744-8AAB-F1B6B42AFDDE}"/>
              </a:ext>
            </a:extLst>
          </p:cNvPr>
          <p:cNvSpPr txBox="1"/>
          <p:nvPr/>
        </p:nvSpPr>
        <p:spPr>
          <a:xfrm>
            <a:off x="5364067" y="5259641"/>
            <a:ext cx="1463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Lecture 4</a:t>
            </a:r>
          </a:p>
          <a:p>
            <a:pPr algn="ctr"/>
            <a:r>
              <a:rPr kumimoji="1" lang="en-US" altLang="ko-KR" dirty="0"/>
              <a:t>2019. 09. 20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9681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1EB9C7B-DF20-124B-ABF8-F44B7B448001}"/>
              </a:ext>
            </a:extLst>
          </p:cNvPr>
          <p:cNvSpPr txBox="1"/>
          <p:nvPr/>
        </p:nvSpPr>
        <p:spPr>
          <a:xfrm>
            <a:off x="269341" y="545812"/>
            <a:ext cx="1119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Alpha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739DB0-1742-844F-BD57-87CD76864F0C}"/>
              </a:ext>
            </a:extLst>
          </p:cNvPr>
          <p:cNvSpPr txBox="1"/>
          <p:nvPr/>
        </p:nvSpPr>
        <p:spPr>
          <a:xfrm>
            <a:off x="650789" y="1449860"/>
            <a:ext cx="1388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/>
                </a:solidFill>
              </a:rPr>
              <a:t>TF-IDF ?</a:t>
            </a:r>
            <a:endParaRPr kumimoji="1" lang="ko-KR" alt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521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1EB9C7B-DF20-124B-ABF8-F44B7B448001}"/>
              </a:ext>
            </a:extLst>
          </p:cNvPr>
          <p:cNvSpPr txBox="1"/>
          <p:nvPr/>
        </p:nvSpPr>
        <p:spPr>
          <a:xfrm>
            <a:off x="269341" y="545812"/>
            <a:ext cx="1119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Alpha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739DB0-1742-844F-BD57-87CD76864F0C}"/>
              </a:ext>
            </a:extLst>
          </p:cNvPr>
          <p:cNvSpPr txBox="1"/>
          <p:nvPr/>
        </p:nvSpPr>
        <p:spPr>
          <a:xfrm>
            <a:off x="650789" y="1449860"/>
            <a:ext cx="1388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/>
                </a:solidFill>
              </a:rPr>
              <a:t>TF-IDF ?</a:t>
            </a:r>
            <a:endParaRPr kumimoji="1"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C1D215-D682-144C-A365-43EC6E2BC137}"/>
              </a:ext>
            </a:extLst>
          </p:cNvPr>
          <p:cNvSpPr txBox="1"/>
          <p:nvPr/>
        </p:nvSpPr>
        <p:spPr>
          <a:xfrm>
            <a:off x="650789" y="1923021"/>
            <a:ext cx="5260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Term-Frequency &amp; Inverse Document Frequency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1657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1EB9C7B-DF20-124B-ABF8-F44B7B448001}"/>
              </a:ext>
            </a:extLst>
          </p:cNvPr>
          <p:cNvSpPr txBox="1"/>
          <p:nvPr/>
        </p:nvSpPr>
        <p:spPr>
          <a:xfrm>
            <a:off x="269341" y="545812"/>
            <a:ext cx="1119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Alpha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739DB0-1742-844F-BD57-87CD76864F0C}"/>
              </a:ext>
            </a:extLst>
          </p:cNvPr>
          <p:cNvSpPr txBox="1"/>
          <p:nvPr/>
        </p:nvSpPr>
        <p:spPr>
          <a:xfrm>
            <a:off x="650789" y="1449860"/>
            <a:ext cx="1388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/>
                </a:solidFill>
              </a:rPr>
              <a:t>TF-IDF ?</a:t>
            </a:r>
            <a:endParaRPr kumimoji="1"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C1D215-D682-144C-A365-43EC6E2BC137}"/>
              </a:ext>
            </a:extLst>
          </p:cNvPr>
          <p:cNvSpPr txBox="1"/>
          <p:nvPr/>
        </p:nvSpPr>
        <p:spPr>
          <a:xfrm>
            <a:off x="650789" y="1923021"/>
            <a:ext cx="5260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Term-Frequency &amp; Inverse Document Frequency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16D1A2-5F58-C542-AE5A-5601EAF26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89" y="2504475"/>
            <a:ext cx="3641125" cy="55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026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1EB9C7B-DF20-124B-ABF8-F44B7B448001}"/>
              </a:ext>
            </a:extLst>
          </p:cNvPr>
          <p:cNvSpPr txBox="1"/>
          <p:nvPr/>
        </p:nvSpPr>
        <p:spPr>
          <a:xfrm>
            <a:off x="269341" y="545812"/>
            <a:ext cx="1119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Alpha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739DB0-1742-844F-BD57-87CD76864F0C}"/>
              </a:ext>
            </a:extLst>
          </p:cNvPr>
          <p:cNvSpPr txBox="1"/>
          <p:nvPr/>
        </p:nvSpPr>
        <p:spPr>
          <a:xfrm>
            <a:off x="650789" y="1449860"/>
            <a:ext cx="1388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/>
                </a:solidFill>
              </a:rPr>
              <a:t>TF-IDF ?</a:t>
            </a:r>
            <a:endParaRPr kumimoji="1"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C1D215-D682-144C-A365-43EC6E2BC137}"/>
              </a:ext>
            </a:extLst>
          </p:cNvPr>
          <p:cNvSpPr txBox="1"/>
          <p:nvPr/>
        </p:nvSpPr>
        <p:spPr>
          <a:xfrm>
            <a:off x="650789" y="1923021"/>
            <a:ext cx="5260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Term-Frequency &amp; Inverse Document Frequency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16D1A2-5F58-C542-AE5A-5601EAF26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89" y="2504475"/>
            <a:ext cx="3641125" cy="553828"/>
          </a:xfrm>
          <a:prstGeom prst="rect">
            <a:avLst/>
          </a:prstGeom>
        </p:spPr>
      </p:pic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CD4786AC-B07B-8C45-858D-40027FD8BACA}"/>
              </a:ext>
            </a:extLst>
          </p:cNvPr>
          <p:cNvCxnSpPr/>
          <p:nvPr/>
        </p:nvCxnSpPr>
        <p:spPr>
          <a:xfrm>
            <a:off x="2364259" y="2940908"/>
            <a:ext cx="65079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6736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1EB9C7B-DF20-124B-ABF8-F44B7B448001}"/>
              </a:ext>
            </a:extLst>
          </p:cNvPr>
          <p:cNvSpPr txBox="1"/>
          <p:nvPr/>
        </p:nvSpPr>
        <p:spPr>
          <a:xfrm>
            <a:off x="269341" y="545812"/>
            <a:ext cx="1119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Alpha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739DB0-1742-844F-BD57-87CD76864F0C}"/>
              </a:ext>
            </a:extLst>
          </p:cNvPr>
          <p:cNvSpPr txBox="1"/>
          <p:nvPr/>
        </p:nvSpPr>
        <p:spPr>
          <a:xfrm>
            <a:off x="650789" y="1449860"/>
            <a:ext cx="1388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/>
                </a:solidFill>
              </a:rPr>
              <a:t>TF-IDF ?</a:t>
            </a:r>
            <a:endParaRPr kumimoji="1"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C1D215-D682-144C-A365-43EC6E2BC137}"/>
              </a:ext>
            </a:extLst>
          </p:cNvPr>
          <p:cNvSpPr txBox="1"/>
          <p:nvPr/>
        </p:nvSpPr>
        <p:spPr>
          <a:xfrm>
            <a:off x="650789" y="1923021"/>
            <a:ext cx="5260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Term-Frequency &amp; Inverse Document Frequency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16D1A2-5F58-C542-AE5A-5601EAF26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89" y="2504475"/>
            <a:ext cx="3641125" cy="553828"/>
          </a:xfrm>
          <a:prstGeom prst="rect">
            <a:avLst/>
          </a:prstGeom>
        </p:spPr>
      </p:pic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CD4786AC-B07B-8C45-858D-40027FD8BACA}"/>
              </a:ext>
            </a:extLst>
          </p:cNvPr>
          <p:cNvCxnSpPr/>
          <p:nvPr/>
        </p:nvCxnSpPr>
        <p:spPr>
          <a:xfrm>
            <a:off x="2364259" y="2940908"/>
            <a:ext cx="65079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72F98447-6F1F-B242-B528-06745344F7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1084" y="3358184"/>
            <a:ext cx="1335858" cy="44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487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1EB9C7B-DF20-124B-ABF8-F44B7B448001}"/>
              </a:ext>
            </a:extLst>
          </p:cNvPr>
          <p:cNvSpPr txBox="1"/>
          <p:nvPr/>
        </p:nvSpPr>
        <p:spPr>
          <a:xfrm>
            <a:off x="269341" y="545812"/>
            <a:ext cx="1119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Alpha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739DB0-1742-844F-BD57-87CD76864F0C}"/>
              </a:ext>
            </a:extLst>
          </p:cNvPr>
          <p:cNvSpPr txBox="1"/>
          <p:nvPr/>
        </p:nvSpPr>
        <p:spPr>
          <a:xfrm>
            <a:off x="650789" y="1449860"/>
            <a:ext cx="1388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/>
                </a:solidFill>
              </a:rPr>
              <a:t>TF-IDF ?</a:t>
            </a:r>
            <a:endParaRPr kumimoji="1"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C1D215-D682-144C-A365-43EC6E2BC137}"/>
              </a:ext>
            </a:extLst>
          </p:cNvPr>
          <p:cNvSpPr txBox="1"/>
          <p:nvPr/>
        </p:nvSpPr>
        <p:spPr>
          <a:xfrm>
            <a:off x="650789" y="1923021"/>
            <a:ext cx="5260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Term-Frequency &amp; Inverse Document Frequency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16D1A2-5F58-C542-AE5A-5601EAF26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89" y="2504475"/>
            <a:ext cx="3641125" cy="553828"/>
          </a:xfrm>
          <a:prstGeom prst="rect">
            <a:avLst/>
          </a:prstGeom>
        </p:spPr>
      </p:pic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CD4786AC-B07B-8C45-858D-40027FD8BACA}"/>
              </a:ext>
            </a:extLst>
          </p:cNvPr>
          <p:cNvCxnSpPr/>
          <p:nvPr/>
        </p:nvCxnSpPr>
        <p:spPr>
          <a:xfrm>
            <a:off x="2364259" y="2940908"/>
            <a:ext cx="65079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2DEB01AB-BE23-7143-BDAA-43F257F66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982" y="3195484"/>
            <a:ext cx="3036282" cy="74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372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1EB9C7B-DF20-124B-ABF8-F44B7B448001}"/>
              </a:ext>
            </a:extLst>
          </p:cNvPr>
          <p:cNvSpPr txBox="1"/>
          <p:nvPr/>
        </p:nvSpPr>
        <p:spPr>
          <a:xfrm>
            <a:off x="269341" y="545812"/>
            <a:ext cx="1119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Alpha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739DB0-1742-844F-BD57-87CD76864F0C}"/>
              </a:ext>
            </a:extLst>
          </p:cNvPr>
          <p:cNvSpPr txBox="1"/>
          <p:nvPr/>
        </p:nvSpPr>
        <p:spPr>
          <a:xfrm>
            <a:off x="650789" y="1449860"/>
            <a:ext cx="1388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/>
                </a:solidFill>
              </a:rPr>
              <a:t>TF-IDF ?</a:t>
            </a:r>
            <a:endParaRPr kumimoji="1"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C1D215-D682-144C-A365-43EC6E2BC137}"/>
              </a:ext>
            </a:extLst>
          </p:cNvPr>
          <p:cNvSpPr txBox="1"/>
          <p:nvPr/>
        </p:nvSpPr>
        <p:spPr>
          <a:xfrm>
            <a:off x="650789" y="1923021"/>
            <a:ext cx="5260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Term-Frequency &amp; Inverse Document Frequency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16D1A2-5F58-C542-AE5A-5601EAF26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89" y="2504475"/>
            <a:ext cx="3641125" cy="553828"/>
          </a:xfrm>
          <a:prstGeom prst="rect">
            <a:avLst/>
          </a:prstGeom>
        </p:spPr>
      </p:pic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CD4786AC-B07B-8C45-858D-40027FD8BACA}"/>
              </a:ext>
            </a:extLst>
          </p:cNvPr>
          <p:cNvCxnSpPr/>
          <p:nvPr/>
        </p:nvCxnSpPr>
        <p:spPr>
          <a:xfrm>
            <a:off x="2364259" y="2940908"/>
            <a:ext cx="65079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CF0C8953-F434-F541-96D2-C28287A9F5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-575"/>
          <a:stretch/>
        </p:blipFill>
        <p:spPr>
          <a:xfrm>
            <a:off x="2251586" y="3152418"/>
            <a:ext cx="2330246" cy="82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998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1EB9C7B-DF20-124B-ABF8-F44B7B448001}"/>
              </a:ext>
            </a:extLst>
          </p:cNvPr>
          <p:cNvSpPr txBox="1"/>
          <p:nvPr/>
        </p:nvSpPr>
        <p:spPr>
          <a:xfrm>
            <a:off x="269341" y="545812"/>
            <a:ext cx="1119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Alpha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739DB0-1742-844F-BD57-87CD76864F0C}"/>
              </a:ext>
            </a:extLst>
          </p:cNvPr>
          <p:cNvSpPr txBox="1"/>
          <p:nvPr/>
        </p:nvSpPr>
        <p:spPr>
          <a:xfrm>
            <a:off x="650789" y="1449860"/>
            <a:ext cx="1388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/>
                </a:solidFill>
              </a:rPr>
              <a:t>TF-IDF ?</a:t>
            </a:r>
            <a:endParaRPr kumimoji="1"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C1D215-D682-144C-A365-43EC6E2BC137}"/>
              </a:ext>
            </a:extLst>
          </p:cNvPr>
          <p:cNvSpPr txBox="1"/>
          <p:nvPr/>
        </p:nvSpPr>
        <p:spPr>
          <a:xfrm>
            <a:off x="650789" y="1923021"/>
            <a:ext cx="5260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Term-Frequency &amp; Inverse Document Frequency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16D1A2-5F58-C542-AE5A-5601EAF26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89" y="2504475"/>
            <a:ext cx="3641125" cy="553828"/>
          </a:xfrm>
          <a:prstGeom prst="rect">
            <a:avLst/>
          </a:prstGeom>
        </p:spPr>
      </p:pic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CD4786AC-B07B-8C45-858D-40027FD8BACA}"/>
              </a:ext>
            </a:extLst>
          </p:cNvPr>
          <p:cNvCxnSpPr/>
          <p:nvPr/>
        </p:nvCxnSpPr>
        <p:spPr>
          <a:xfrm>
            <a:off x="2364259" y="2940908"/>
            <a:ext cx="65079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CF0C8953-F434-F541-96D2-C28287A9F5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00"/>
          <a:stretch/>
        </p:blipFill>
        <p:spPr>
          <a:xfrm>
            <a:off x="2251586" y="3152418"/>
            <a:ext cx="1158465" cy="8283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C257300-7CAB-6B4C-B254-A5F1C76414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1059" y="3336908"/>
            <a:ext cx="1358594" cy="48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779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1EB9C7B-DF20-124B-ABF8-F44B7B448001}"/>
              </a:ext>
            </a:extLst>
          </p:cNvPr>
          <p:cNvSpPr txBox="1"/>
          <p:nvPr/>
        </p:nvSpPr>
        <p:spPr>
          <a:xfrm>
            <a:off x="269341" y="545812"/>
            <a:ext cx="1119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Alpha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739DB0-1742-844F-BD57-87CD76864F0C}"/>
              </a:ext>
            </a:extLst>
          </p:cNvPr>
          <p:cNvSpPr txBox="1"/>
          <p:nvPr/>
        </p:nvSpPr>
        <p:spPr>
          <a:xfrm>
            <a:off x="650789" y="1449860"/>
            <a:ext cx="1388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/>
                </a:solidFill>
              </a:rPr>
              <a:t>TF-IDF ?</a:t>
            </a:r>
            <a:endParaRPr kumimoji="1"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C1D215-D682-144C-A365-43EC6E2BC137}"/>
              </a:ext>
            </a:extLst>
          </p:cNvPr>
          <p:cNvSpPr txBox="1"/>
          <p:nvPr/>
        </p:nvSpPr>
        <p:spPr>
          <a:xfrm>
            <a:off x="650789" y="1923021"/>
            <a:ext cx="5260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Term-Frequency &amp; Inverse Document Frequency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16D1A2-5F58-C542-AE5A-5601EAF26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89" y="2504475"/>
            <a:ext cx="3641125" cy="553828"/>
          </a:xfrm>
          <a:prstGeom prst="rect">
            <a:avLst/>
          </a:prstGeom>
        </p:spPr>
      </p:pic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CD4786AC-B07B-8C45-858D-40027FD8BACA}"/>
              </a:ext>
            </a:extLst>
          </p:cNvPr>
          <p:cNvCxnSpPr>
            <a:cxnSpLocks/>
          </p:cNvCxnSpPr>
          <p:nvPr/>
        </p:nvCxnSpPr>
        <p:spPr>
          <a:xfrm>
            <a:off x="3308156" y="2960573"/>
            <a:ext cx="90988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00800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1EB9C7B-DF20-124B-ABF8-F44B7B448001}"/>
              </a:ext>
            </a:extLst>
          </p:cNvPr>
          <p:cNvSpPr txBox="1"/>
          <p:nvPr/>
        </p:nvSpPr>
        <p:spPr>
          <a:xfrm>
            <a:off x="269341" y="545812"/>
            <a:ext cx="1119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Alpha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739DB0-1742-844F-BD57-87CD76864F0C}"/>
              </a:ext>
            </a:extLst>
          </p:cNvPr>
          <p:cNvSpPr txBox="1"/>
          <p:nvPr/>
        </p:nvSpPr>
        <p:spPr>
          <a:xfrm>
            <a:off x="650789" y="1449860"/>
            <a:ext cx="1388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/>
                </a:solidFill>
              </a:rPr>
              <a:t>TF-IDF ?</a:t>
            </a:r>
            <a:endParaRPr kumimoji="1"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C1D215-D682-144C-A365-43EC6E2BC137}"/>
              </a:ext>
            </a:extLst>
          </p:cNvPr>
          <p:cNvSpPr txBox="1"/>
          <p:nvPr/>
        </p:nvSpPr>
        <p:spPr>
          <a:xfrm>
            <a:off x="650789" y="1923021"/>
            <a:ext cx="5260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Term-Frequency &amp; Inverse Document Frequency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16D1A2-5F58-C542-AE5A-5601EAF26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89" y="2504475"/>
            <a:ext cx="3641125" cy="553828"/>
          </a:xfrm>
          <a:prstGeom prst="rect">
            <a:avLst/>
          </a:prstGeom>
        </p:spPr>
      </p:pic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CD4786AC-B07B-8C45-858D-40027FD8BACA}"/>
              </a:ext>
            </a:extLst>
          </p:cNvPr>
          <p:cNvCxnSpPr>
            <a:cxnSpLocks/>
          </p:cNvCxnSpPr>
          <p:nvPr/>
        </p:nvCxnSpPr>
        <p:spPr>
          <a:xfrm>
            <a:off x="3308156" y="2960573"/>
            <a:ext cx="90988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6C26001-2315-C245-8164-96B067A9A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9634" y="3270425"/>
            <a:ext cx="2716366" cy="74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903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810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Lecture3 Review</a:t>
            </a:r>
          </a:p>
        </p:txBody>
      </p:sp>
    </p:spTree>
    <p:extLst>
      <p:ext uri="{BB962C8B-B14F-4D97-AF65-F5344CB8AC3E}">
        <p14:creationId xmlns:p14="http://schemas.microsoft.com/office/powerpoint/2010/main" val="123132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4618961" y="3136612"/>
            <a:ext cx="29540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Text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Similarity</a:t>
            </a:r>
          </a:p>
        </p:txBody>
      </p:sp>
    </p:spTree>
    <p:extLst>
      <p:ext uri="{BB962C8B-B14F-4D97-AF65-F5344CB8AC3E}">
        <p14:creationId xmlns:p14="http://schemas.microsoft.com/office/powerpoint/2010/main" val="3070551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422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Text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Similarity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34D1EB-9B54-0348-A8CF-99F8FE7894E0}"/>
              </a:ext>
            </a:extLst>
          </p:cNvPr>
          <p:cNvSpPr txBox="1"/>
          <p:nvPr/>
        </p:nvSpPr>
        <p:spPr>
          <a:xfrm>
            <a:off x="407231" y="1290917"/>
            <a:ext cx="7329310" cy="5544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What is Text Similarity?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Why do we need Text Similarity?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Similarity </a:t>
            </a:r>
            <a:r>
              <a:rPr lang="ko-KR" altLang="en-US" dirty="0"/>
              <a:t>측정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Measuring Similarity by Classification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Natural Language Inference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Natural Language Inference Dataset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Similarity Algorithm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Ma-LSTM(Paper)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XG-Boost</a:t>
            </a:r>
          </a:p>
          <a:p>
            <a:pPr>
              <a:lnSpc>
                <a:spcPct val="200000"/>
              </a:lnSpc>
            </a:pPr>
            <a:endParaRPr lang="en" altLang="ko-KR" dirty="0"/>
          </a:p>
        </p:txBody>
      </p:sp>
    </p:spTree>
    <p:extLst>
      <p:ext uri="{BB962C8B-B14F-4D97-AF65-F5344CB8AC3E}">
        <p14:creationId xmlns:p14="http://schemas.microsoft.com/office/powerpoint/2010/main" val="26994044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3802231" y="3136612"/>
            <a:ext cx="4587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What is Text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Similarity</a:t>
            </a:r>
          </a:p>
        </p:txBody>
      </p:sp>
    </p:spTree>
    <p:extLst>
      <p:ext uri="{BB962C8B-B14F-4D97-AF65-F5344CB8AC3E}">
        <p14:creationId xmlns:p14="http://schemas.microsoft.com/office/powerpoint/2010/main" val="26421133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37803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Text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Similarity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577296-69B3-8442-BF86-B522E7E3CADB}"/>
              </a:ext>
            </a:extLst>
          </p:cNvPr>
          <p:cNvSpPr txBox="1"/>
          <p:nvPr/>
        </p:nvSpPr>
        <p:spPr>
          <a:xfrm>
            <a:off x="354227" y="1425146"/>
            <a:ext cx="10627268" cy="2220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주어진 한 쌍의 </a:t>
            </a:r>
            <a:r>
              <a:rPr kumimoji="1" lang="en-US" altLang="ko-KR" dirty="0"/>
              <a:t>Text</a:t>
            </a:r>
            <a:r>
              <a:rPr kumimoji="1" lang="ko-KR" altLang="en-US" dirty="0"/>
              <a:t>가 얼마나 </a:t>
            </a:r>
            <a:r>
              <a:rPr kumimoji="1" lang="ko-KR" altLang="en-US" dirty="0" err="1"/>
              <a:t>유사한지</a:t>
            </a:r>
            <a:r>
              <a:rPr kumimoji="1" lang="ko-KR" altLang="en-US" dirty="0"/>
              <a:t> 측정하는 </a:t>
            </a:r>
            <a:r>
              <a:rPr kumimoji="1" lang="en-US" altLang="ko-KR" dirty="0"/>
              <a:t>Task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 err="1"/>
              <a:t>유사한지</a:t>
            </a:r>
            <a:r>
              <a:rPr kumimoji="1" lang="ko-KR" altLang="en-US" dirty="0"/>
              <a:t> 측정하는 기준은 의미적</a:t>
            </a:r>
            <a:r>
              <a:rPr kumimoji="1" lang="en-US" altLang="ko-KR" dirty="0"/>
              <a:t>(Semantic) or </a:t>
            </a:r>
            <a:r>
              <a:rPr kumimoji="1" lang="ko-KR" altLang="en-US" dirty="0"/>
              <a:t>문법적</a:t>
            </a:r>
            <a:r>
              <a:rPr kumimoji="1" lang="en-US" altLang="ko-KR" dirty="0"/>
              <a:t>(Syntactic) or </a:t>
            </a:r>
            <a:r>
              <a:rPr kumimoji="1" lang="ko-KR" altLang="en-US" dirty="0"/>
              <a:t>어휘적</a:t>
            </a:r>
            <a:r>
              <a:rPr kumimoji="1" lang="en-US" altLang="ko-KR" dirty="0"/>
              <a:t>(Lexical) </a:t>
            </a:r>
            <a:r>
              <a:rPr kumimoji="1" lang="ko-KR" altLang="en-US" dirty="0"/>
              <a:t>기준으로 분류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의미적으로 </a:t>
            </a:r>
            <a:r>
              <a:rPr kumimoji="1" lang="ko-KR" altLang="en-US" dirty="0" err="1"/>
              <a:t>유사한지</a:t>
            </a:r>
            <a:r>
              <a:rPr kumimoji="1" lang="ko-KR" altLang="en-US" dirty="0"/>
              <a:t> 측정하는 </a:t>
            </a:r>
            <a:r>
              <a:rPr kumimoji="1" lang="en-US" altLang="ko-KR" dirty="0"/>
              <a:t>Task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Semantic Textual Similarity Task</a:t>
            </a:r>
            <a:r>
              <a:rPr kumimoji="1" lang="ko-KR" altLang="en-US" dirty="0"/>
              <a:t>라 부름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37422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37803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Text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Similarity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577296-69B3-8442-BF86-B522E7E3CADB}"/>
              </a:ext>
            </a:extLst>
          </p:cNvPr>
          <p:cNvSpPr txBox="1"/>
          <p:nvPr/>
        </p:nvSpPr>
        <p:spPr>
          <a:xfrm>
            <a:off x="354227" y="1425146"/>
            <a:ext cx="10627268" cy="2220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주어진 한 쌍의 </a:t>
            </a:r>
            <a:r>
              <a:rPr kumimoji="1" lang="en-US" altLang="ko-KR" dirty="0"/>
              <a:t>Text</a:t>
            </a:r>
            <a:r>
              <a:rPr kumimoji="1" lang="ko-KR" altLang="en-US" dirty="0"/>
              <a:t>가 얼마나 </a:t>
            </a:r>
            <a:r>
              <a:rPr kumimoji="1" lang="ko-KR" altLang="en-US" dirty="0" err="1"/>
              <a:t>유사한지</a:t>
            </a:r>
            <a:r>
              <a:rPr kumimoji="1" lang="ko-KR" altLang="en-US" dirty="0"/>
              <a:t> 측정하는 </a:t>
            </a:r>
            <a:r>
              <a:rPr kumimoji="1" lang="en-US" altLang="ko-KR" dirty="0"/>
              <a:t>Task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 err="1"/>
              <a:t>유사한지</a:t>
            </a:r>
            <a:r>
              <a:rPr kumimoji="1" lang="ko-KR" altLang="en-US" dirty="0"/>
              <a:t> 측정하는 기준은 의미적</a:t>
            </a:r>
            <a:r>
              <a:rPr kumimoji="1" lang="en-US" altLang="ko-KR" dirty="0"/>
              <a:t>(Semantic) or </a:t>
            </a:r>
            <a:r>
              <a:rPr kumimoji="1" lang="ko-KR" altLang="en-US" dirty="0"/>
              <a:t>문법적</a:t>
            </a:r>
            <a:r>
              <a:rPr kumimoji="1" lang="en-US" altLang="ko-KR" dirty="0"/>
              <a:t>(Syntactic) or </a:t>
            </a:r>
            <a:r>
              <a:rPr kumimoji="1" lang="ko-KR" altLang="en-US" dirty="0"/>
              <a:t>어휘적</a:t>
            </a:r>
            <a:r>
              <a:rPr kumimoji="1" lang="en-US" altLang="ko-KR" dirty="0"/>
              <a:t>(Lexical) </a:t>
            </a:r>
            <a:r>
              <a:rPr kumimoji="1" lang="ko-KR" altLang="en-US" dirty="0"/>
              <a:t>기준으로 분류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의미적으로 </a:t>
            </a:r>
            <a:r>
              <a:rPr kumimoji="1" lang="ko-KR" altLang="en-US" dirty="0" err="1"/>
              <a:t>유사한지</a:t>
            </a:r>
            <a:r>
              <a:rPr kumimoji="1" lang="ko-KR" altLang="en-US" dirty="0"/>
              <a:t> 측정하는 </a:t>
            </a:r>
            <a:r>
              <a:rPr kumimoji="1" lang="en-US" altLang="ko-KR" dirty="0"/>
              <a:t>Task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Semantic Textual Similarity Task</a:t>
            </a:r>
            <a:r>
              <a:rPr kumimoji="1" lang="ko-KR" altLang="en-US" dirty="0"/>
              <a:t>라 부름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9617DB-9103-0E4C-BCCE-29782687E60F}"/>
              </a:ext>
            </a:extLst>
          </p:cNvPr>
          <p:cNvSpPr txBox="1"/>
          <p:nvPr/>
        </p:nvSpPr>
        <p:spPr>
          <a:xfrm>
            <a:off x="755779" y="4823926"/>
            <a:ext cx="2335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hlinkClick r:id="rId2"/>
              </a:rPr>
              <a:t>Text Similarity Demo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90231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2878292" y="3136612"/>
            <a:ext cx="64354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Why do we need Text Similarity</a:t>
            </a:r>
          </a:p>
        </p:txBody>
      </p:sp>
    </p:spTree>
    <p:extLst>
      <p:ext uri="{BB962C8B-B14F-4D97-AF65-F5344CB8AC3E}">
        <p14:creationId xmlns:p14="http://schemas.microsoft.com/office/powerpoint/2010/main" val="17432368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479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Text Similarity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B24C9C-34EA-BA4F-869D-C1C8D3CF1FB7}"/>
              </a:ext>
            </a:extLst>
          </p:cNvPr>
          <p:cNvSpPr txBox="1"/>
          <p:nvPr/>
        </p:nvSpPr>
        <p:spPr>
          <a:xfrm>
            <a:off x="448235" y="1380565"/>
            <a:ext cx="2546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Similarity Application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5672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479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Text Similarity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B24C9C-34EA-BA4F-869D-C1C8D3CF1FB7}"/>
              </a:ext>
            </a:extLst>
          </p:cNvPr>
          <p:cNvSpPr txBox="1"/>
          <p:nvPr/>
        </p:nvSpPr>
        <p:spPr>
          <a:xfrm>
            <a:off x="448235" y="1380565"/>
            <a:ext cx="2546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Similarity Application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507227" y="1876764"/>
            <a:ext cx="2826351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/>
              <a:t>Automatic Evaluation</a:t>
            </a:r>
          </a:p>
        </p:txBody>
      </p:sp>
    </p:spTree>
    <p:extLst>
      <p:ext uri="{BB962C8B-B14F-4D97-AF65-F5344CB8AC3E}">
        <p14:creationId xmlns:p14="http://schemas.microsoft.com/office/powerpoint/2010/main" val="26496993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479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Text Similarity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B24C9C-34EA-BA4F-869D-C1C8D3CF1FB7}"/>
              </a:ext>
            </a:extLst>
          </p:cNvPr>
          <p:cNvSpPr txBox="1"/>
          <p:nvPr/>
        </p:nvSpPr>
        <p:spPr>
          <a:xfrm>
            <a:off x="448235" y="1380565"/>
            <a:ext cx="2546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Similarity Application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507227" y="1876764"/>
            <a:ext cx="2826351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/>
              <a:t>Automatic Evaluation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AC7469E-6A31-414C-843D-087C6BDC8444}"/>
              </a:ext>
            </a:extLst>
          </p:cNvPr>
          <p:cNvSpPr/>
          <p:nvPr/>
        </p:nvSpPr>
        <p:spPr>
          <a:xfrm>
            <a:off x="6371304" y="2959510"/>
            <a:ext cx="1504335" cy="1356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Model</a:t>
            </a:r>
            <a:endParaRPr kumimoji="1" lang="ko-KR" altLang="en-US" dirty="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020D159-17A7-A148-B926-074B49CD392B}"/>
              </a:ext>
            </a:extLst>
          </p:cNvPr>
          <p:cNvCxnSpPr/>
          <p:nvPr/>
        </p:nvCxnSpPr>
        <p:spPr>
          <a:xfrm>
            <a:off x="8072285" y="3598606"/>
            <a:ext cx="7177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624D457-ABF3-1142-9249-2A216C051FA5}"/>
              </a:ext>
            </a:extLst>
          </p:cNvPr>
          <p:cNvSpPr txBox="1"/>
          <p:nvPr/>
        </p:nvSpPr>
        <p:spPr>
          <a:xfrm>
            <a:off x="8888363" y="3275440"/>
            <a:ext cx="886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output</a:t>
            </a:r>
          </a:p>
          <a:p>
            <a:pPr algn="ctr"/>
            <a:r>
              <a:rPr kumimoji="1" lang="en-US" altLang="ko-KR" dirty="0"/>
              <a:t>text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53960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479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Text Similarity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B24C9C-34EA-BA4F-869D-C1C8D3CF1FB7}"/>
              </a:ext>
            </a:extLst>
          </p:cNvPr>
          <p:cNvSpPr txBox="1"/>
          <p:nvPr/>
        </p:nvSpPr>
        <p:spPr>
          <a:xfrm>
            <a:off x="448235" y="1380565"/>
            <a:ext cx="2546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Similarity Application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507227" y="1876764"/>
            <a:ext cx="2826351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/>
              <a:t>Automatic Evaluation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AC7469E-6A31-414C-843D-087C6BDC8444}"/>
              </a:ext>
            </a:extLst>
          </p:cNvPr>
          <p:cNvSpPr/>
          <p:nvPr/>
        </p:nvSpPr>
        <p:spPr>
          <a:xfrm>
            <a:off x="6371304" y="2959510"/>
            <a:ext cx="1504335" cy="1356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Model</a:t>
            </a:r>
            <a:endParaRPr kumimoji="1" lang="ko-KR" altLang="en-US" dirty="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020D159-17A7-A148-B926-074B49CD392B}"/>
              </a:ext>
            </a:extLst>
          </p:cNvPr>
          <p:cNvCxnSpPr/>
          <p:nvPr/>
        </p:nvCxnSpPr>
        <p:spPr>
          <a:xfrm>
            <a:off x="8072285" y="3598606"/>
            <a:ext cx="7177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624D457-ABF3-1142-9249-2A216C051FA5}"/>
              </a:ext>
            </a:extLst>
          </p:cNvPr>
          <p:cNvSpPr txBox="1"/>
          <p:nvPr/>
        </p:nvSpPr>
        <p:spPr>
          <a:xfrm>
            <a:off x="8888363" y="3275440"/>
            <a:ext cx="886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output</a:t>
            </a:r>
          </a:p>
          <a:p>
            <a:pPr algn="ctr"/>
            <a:r>
              <a:rPr kumimoji="1" lang="en-US" altLang="ko-KR" dirty="0"/>
              <a:t>text</a:t>
            </a:r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CFF747-B593-0149-A6F6-76FA365E9540}"/>
              </a:ext>
            </a:extLst>
          </p:cNvPr>
          <p:cNvSpPr txBox="1"/>
          <p:nvPr/>
        </p:nvSpPr>
        <p:spPr>
          <a:xfrm>
            <a:off x="8923731" y="1592270"/>
            <a:ext cx="6783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label</a:t>
            </a:r>
          </a:p>
          <a:p>
            <a:pPr algn="ctr"/>
            <a:r>
              <a:rPr kumimoji="1" lang="en-US" altLang="ko-KR" dirty="0"/>
              <a:t>text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0187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E7EF58-6EDA-AF40-89A4-8A9752B50F8C}"/>
              </a:ext>
            </a:extLst>
          </p:cNvPr>
          <p:cNvSpPr txBox="1"/>
          <p:nvPr/>
        </p:nvSpPr>
        <p:spPr>
          <a:xfrm>
            <a:off x="555074" y="4352361"/>
            <a:ext cx="1054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Data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707AA9-873B-4547-BAE4-12EE0BDB8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41" y="2399951"/>
            <a:ext cx="1842944" cy="1842944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356146A-F66E-EC40-8C76-7007BAF08E95}"/>
              </a:ext>
            </a:extLst>
          </p:cNvPr>
          <p:cNvCxnSpPr>
            <a:cxnSpLocks/>
          </p:cNvCxnSpPr>
          <p:nvPr/>
        </p:nvCxnSpPr>
        <p:spPr>
          <a:xfrm>
            <a:off x="2029200" y="3429000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26E65356-4CAF-9B4D-854F-4A31EFC666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88" r="62262"/>
          <a:stretch/>
        </p:blipFill>
        <p:spPr>
          <a:xfrm>
            <a:off x="2787414" y="2276193"/>
            <a:ext cx="2169460" cy="30341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35B0FEA-E8AE-FC41-AD95-B151FE8360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004" r="20332"/>
          <a:stretch/>
        </p:blipFill>
        <p:spPr>
          <a:xfrm>
            <a:off x="7877113" y="2276193"/>
            <a:ext cx="1846729" cy="303418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796462A-D45F-D84A-A875-8BB931C2CC55}"/>
              </a:ext>
            </a:extLst>
          </p:cNvPr>
          <p:cNvCxnSpPr>
            <a:cxnSpLocks/>
          </p:cNvCxnSpPr>
          <p:nvPr/>
        </p:nvCxnSpPr>
        <p:spPr>
          <a:xfrm>
            <a:off x="5001627" y="3429000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7DE1B41-895C-7642-8805-1A6191D23D4B}"/>
              </a:ext>
            </a:extLst>
          </p:cNvPr>
          <p:cNvSpPr txBox="1"/>
          <p:nvPr/>
        </p:nvSpPr>
        <p:spPr>
          <a:xfrm>
            <a:off x="5767617" y="3244334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Input Data</a:t>
            </a:r>
            <a:endParaRPr kumimoji="1"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1FE3184-A051-9D47-9222-6FA349F2B956}"/>
              </a:ext>
            </a:extLst>
          </p:cNvPr>
          <p:cNvCxnSpPr>
            <a:cxnSpLocks/>
          </p:cNvCxnSpPr>
          <p:nvPr/>
        </p:nvCxnSpPr>
        <p:spPr>
          <a:xfrm>
            <a:off x="7066370" y="3451412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0463707-E0B2-7C42-8802-93F36FA74D40}"/>
              </a:ext>
            </a:extLst>
          </p:cNvPr>
          <p:cNvCxnSpPr>
            <a:cxnSpLocks/>
          </p:cNvCxnSpPr>
          <p:nvPr/>
        </p:nvCxnSpPr>
        <p:spPr>
          <a:xfrm>
            <a:off x="9723842" y="3420036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D940758-5A64-CC40-8253-70DF706ED0F9}"/>
              </a:ext>
            </a:extLst>
          </p:cNvPr>
          <p:cNvSpPr txBox="1"/>
          <p:nvPr/>
        </p:nvSpPr>
        <p:spPr>
          <a:xfrm>
            <a:off x="10568706" y="3235370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Output</a:t>
            </a:r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EB9C7B-DF20-124B-ABF8-F44B7B448001}"/>
              </a:ext>
            </a:extLst>
          </p:cNvPr>
          <p:cNvSpPr txBox="1"/>
          <p:nvPr/>
        </p:nvSpPr>
        <p:spPr>
          <a:xfrm>
            <a:off x="269341" y="545812"/>
            <a:ext cx="2810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Lecture3 Review</a:t>
            </a:r>
          </a:p>
        </p:txBody>
      </p:sp>
    </p:spTree>
    <p:extLst>
      <p:ext uri="{BB962C8B-B14F-4D97-AF65-F5344CB8AC3E}">
        <p14:creationId xmlns:p14="http://schemas.microsoft.com/office/powerpoint/2010/main" val="27933384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479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Text Similarity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B24C9C-34EA-BA4F-869D-C1C8D3CF1FB7}"/>
              </a:ext>
            </a:extLst>
          </p:cNvPr>
          <p:cNvSpPr txBox="1"/>
          <p:nvPr/>
        </p:nvSpPr>
        <p:spPr>
          <a:xfrm>
            <a:off x="448235" y="1380565"/>
            <a:ext cx="2546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Similarity Application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507227" y="1876764"/>
            <a:ext cx="2826351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/>
              <a:t>Automatic Evaluation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AC7469E-6A31-414C-843D-087C6BDC8444}"/>
              </a:ext>
            </a:extLst>
          </p:cNvPr>
          <p:cNvSpPr/>
          <p:nvPr/>
        </p:nvSpPr>
        <p:spPr>
          <a:xfrm>
            <a:off x="6371304" y="2959510"/>
            <a:ext cx="1504335" cy="1356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Model</a:t>
            </a:r>
            <a:endParaRPr kumimoji="1" lang="ko-KR" altLang="en-US" dirty="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020D159-17A7-A148-B926-074B49CD392B}"/>
              </a:ext>
            </a:extLst>
          </p:cNvPr>
          <p:cNvCxnSpPr/>
          <p:nvPr/>
        </p:nvCxnSpPr>
        <p:spPr>
          <a:xfrm>
            <a:off x="8072285" y="3598606"/>
            <a:ext cx="7177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624D457-ABF3-1142-9249-2A216C051FA5}"/>
              </a:ext>
            </a:extLst>
          </p:cNvPr>
          <p:cNvSpPr txBox="1"/>
          <p:nvPr/>
        </p:nvSpPr>
        <p:spPr>
          <a:xfrm>
            <a:off x="8888363" y="3275440"/>
            <a:ext cx="886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output</a:t>
            </a:r>
          </a:p>
          <a:p>
            <a:pPr algn="ctr"/>
            <a:r>
              <a:rPr kumimoji="1" lang="en-US" altLang="ko-KR" dirty="0"/>
              <a:t>text</a:t>
            </a:r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CFF747-B593-0149-A6F6-76FA365E9540}"/>
              </a:ext>
            </a:extLst>
          </p:cNvPr>
          <p:cNvSpPr txBox="1"/>
          <p:nvPr/>
        </p:nvSpPr>
        <p:spPr>
          <a:xfrm>
            <a:off x="8923731" y="1592270"/>
            <a:ext cx="6783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label</a:t>
            </a:r>
          </a:p>
          <a:p>
            <a:pPr algn="ctr"/>
            <a:r>
              <a:rPr kumimoji="1" lang="en-US" altLang="ko-KR" dirty="0"/>
              <a:t>text</a:t>
            </a:r>
            <a:endParaRPr kumimoji="1"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DC9F8BC-672F-2442-90FE-C88FDBE70CC9}"/>
              </a:ext>
            </a:extLst>
          </p:cNvPr>
          <p:cNvCxnSpPr>
            <a:cxnSpLocks/>
          </p:cNvCxnSpPr>
          <p:nvPr/>
        </p:nvCxnSpPr>
        <p:spPr>
          <a:xfrm>
            <a:off x="9262926" y="2331056"/>
            <a:ext cx="0" cy="873309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BB037C6-002D-FE46-B374-53E056E81693}"/>
              </a:ext>
            </a:extLst>
          </p:cNvPr>
          <p:cNvSpPr txBox="1"/>
          <p:nvPr/>
        </p:nvSpPr>
        <p:spPr>
          <a:xfrm>
            <a:off x="9262926" y="25588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similarity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7847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479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Text Similarity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B24C9C-34EA-BA4F-869D-C1C8D3CF1FB7}"/>
              </a:ext>
            </a:extLst>
          </p:cNvPr>
          <p:cNvSpPr txBox="1"/>
          <p:nvPr/>
        </p:nvSpPr>
        <p:spPr>
          <a:xfrm>
            <a:off x="448235" y="1380565"/>
            <a:ext cx="2546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Similarity Application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507227" y="1876764"/>
            <a:ext cx="4610236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Automatic Evaluation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/>
              <a:t>Information Retrieval (Search Engine)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Text Classification &amp; </a:t>
            </a:r>
            <a:r>
              <a:rPr kumimoji="1" lang="en-US" altLang="ko-KR" dirty="0" err="1"/>
              <a:t>Clusturing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90319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479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Text Similarity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B24C9C-34EA-BA4F-869D-C1C8D3CF1FB7}"/>
              </a:ext>
            </a:extLst>
          </p:cNvPr>
          <p:cNvSpPr txBox="1"/>
          <p:nvPr/>
        </p:nvSpPr>
        <p:spPr>
          <a:xfrm>
            <a:off x="448235" y="1380565"/>
            <a:ext cx="2546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Similarity Application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507227" y="1876764"/>
            <a:ext cx="4610236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Automatic Evaluation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/>
              <a:t>Information Retrieval (Search Engine)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Text Classification &amp; </a:t>
            </a:r>
            <a:r>
              <a:rPr kumimoji="1" lang="en-US" altLang="ko-KR" dirty="0" err="1"/>
              <a:t>Clusturing</a:t>
            </a: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5A0866-F9DC-004B-AC36-ED79E98C4B28}"/>
              </a:ext>
            </a:extLst>
          </p:cNvPr>
          <p:cNvSpPr txBox="1"/>
          <p:nvPr/>
        </p:nvSpPr>
        <p:spPr>
          <a:xfrm>
            <a:off x="8893906" y="2146755"/>
            <a:ext cx="824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Query</a:t>
            </a:r>
            <a:endParaRPr kumimoji="1" lang="ko-KR" altLang="en-US" dirty="0"/>
          </a:p>
        </p:txBody>
      </p:sp>
      <p:sp>
        <p:nvSpPr>
          <p:cNvPr id="4" name="실행 단추: 문서[A] 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91F39FE3-B7CA-144D-8374-6DCDA32C8078}"/>
              </a:ext>
            </a:extLst>
          </p:cNvPr>
          <p:cNvSpPr/>
          <p:nvPr/>
        </p:nvSpPr>
        <p:spPr>
          <a:xfrm>
            <a:off x="8893906" y="1189906"/>
            <a:ext cx="796413" cy="956849"/>
          </a:xfrm>
          <a:prstGeom prst="actionButtonDocumen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151193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479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Text Similarity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B24C9C-34EA-BA4F-869D-C1C8D3CF1FB7}"/>
              </a:ext>
            </a:extLst>
          </p:cNvPr>
          <p:cNvSpPr txBox="1"/>
          <p:nvPr/>
        </p:nvSpPr>
        <p:spPr>
          <a:xfrm>
            <a:off x="448235" y="1380565"/>
            <a:ext cx="2546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Similarity Application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507227" y="1876764"/>
            <a:ext cx="4610236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Automatic Evaluation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/>
              <a:t>Information Retrieval (Search Engine)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Text Classification &amp; </a:t>
            </a:r>
            <a:r>
              <a:rPr kumimoji="1" lang="en-US" altLang="ko-KR" dirty="0" err="1"/>
              <a:t>Clusturing</a:t>
            </a: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5A0866-F9DC-004B-AC36-ED79E98C4B28}"/>
              </a:ext>
            </a:extLst>
          </p:cNvPr>
          <p:cNvSpPr txBox="1"/>
          <p:nvPr/>
        </p:nvSpPr>
        <p:spPr>
          <a:xfrm>
            <a:off x="8893906" y="2146755"/>
            <a:ext cx="824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Query</a:t>
            </a:r>
            <a:endParaRPr kumimoji="1" lang="ko-KR" altLang="en-US" dirty="0"/>
          </a:p>
        </p:txBody>
      </p:sp>
      <p:sp>
        <p:nvSpPr>
          <p:cNvPr id="4" name="실행 단추: 문서[A] 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91F39FE3-B7CA-144D-8374-6DCDA32C8078}"/>
              </a:ext>
            </a:extLst>
          </p:cNvPr>
          <p:cNvSpPr/>
          <p:nvPr/>
        </p:nvSpPr>
        <p:spPr>
          <a:xfrm>
            <a:off x="8893906" y="1189906"/>
            <a:ext cx="796413" cy="956849"/>
          </a:xfrm>
          <a:prstGeom prst="actionButtonDocumen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실행 단추: 문서[A] 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7FB8C545-C810-394C-B05F-FCAD2CA9D82D}"/>
              </a:ext>
            </a:extLst>
          </p:cNvPr>
          <p:cNvSpPr/>
          <p:nvPr/>
        </p:nvSpPr>
        <p:spPr>
          <a:xfrm>
            <a:off x="10501480" y="3329692"/>
            <a:ext cx="796413" cy="956849"/>
          </a:xfrm>
          <a:prstGeom prst="actionButtonDocumen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실행 단추: 문서[A] 8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1F400DC2-B2AD-2B49-B64C-B9C18B0C8484}"/>
              </a:ext>
            </a:extLst>
          </p:cNvPr>
          <p:cNvSpPr/>
          <p:nvPr/>
        </p:nvSpPr>
        <p:spPr>
          <a:xfrm>
            <a:off x="8815248" y="3106170"/>
            <a:ext cx="796413" cy="956849"/>
          </a:xfrm>
          <a:prstGeom prst="actionButtonDocumen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실행 단추: 문서[A] 9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EB7F5C47-B6C6-B94C-BEB7-9BD5DDF0109C}"/>
              </a:ext>
            </a:extLst>
          </p:cNvPr>
          <p:cNvSpPr/>
          <p:nvPr/>
        </p:nvSpPr>
        <p:spPr>
          <a:xfrm>
            <a:off x="8085831" y="5123343"/>
            <a:ext cx="796413" cy="956849"/>
          </a:xfrm>
          <a:prstGeom prst="actionButtonDocumen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실행 단추: 문서[A] 10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C2907AB1-7077-DE45-8C90-453825A28D36}"/>
              </a:ext>
            </a:extLst>
          </p:cNvPr>
          <p:cNvSpPr/>
          <p:nvPr/>
        </p:nvSpPr>
        <p:spPr>
          <a:xfrm>
            <a:off x="9483841" y="4561108"/>
            <a:ext cx="796413" cy="956849"/>
          </a:xfrm>
          <a:prstGeom prst="actionButtonDocumen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실행 단추: 문서[A] 11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A8577CF8-E54F-6243-9ECC-4EEEAA608B6D}"/>
              </a:ext>
            </a:extLst>
          </p:cNvPr>
          <p:cNvSpPr/>
          <p:nvPr/>
        </p:nvSpPr>
        <p:spPr>
          <a:xfrm>
            <a:off x="10566018" y="5280659"/>
            <a:ext cx="796413" cy="956849"/>
          </a:xfrm>
          <a:prstGeom prst="actionButtonDocumen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실행 단추: 문서[A] 12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202FA7F1-6137-9A48-B361-D3F0A810DF58}"/>
              </a:ext>
            </a:extLst>
          </p:cNvPr>
          <p:cNvSpPr/>
          <p:nvPr/>
        </p:nvSpPr>
        <p:spPr>
          <a:xfrm>
            <a:off x="7541970" y="3604259"/>
            <a:ext cx="796413" cy="956849"/>
          </a:xfrm>
          <a:prstGeom prst="actionButtonDocumen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78778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479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Text Similarity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B24C9C-34EA-BA4F-869D-C1C8D3CF1FB7}"/>
              </a:ext>
            </a:extLst>
          </p:cNvPr>
          <p:cNvSpPr txBox="1"/>
          <p:nvPr/>
        </p:nvSpPr>
        <p:spPr>
          <a:xfrm>
            <a:off x="448235" y="1380565"/>
            <a:ext cx="2546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Similarity Application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507227" y="1876764"/>
            <a:ext cx="4610236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Automatic Evaluation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/>
              <a:t>Information Retrieval (Search Engine)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Text Classification &amp; </a:t>
            </a:r>
            <a:r>
              <a:rPr kumimoji="1" lang="en-US" altLang="ko-KR" dirty="0" err="1"/>
              <a:t>Clusturing</a:t>
            </a: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5A0866-F9DC-004B-AC36-ED79E98C4B28}"/>
              </a:ext>
            </a:extLst>
          </p:cNvPr>
          <p:cNvSpPr txBox="1"/>
          <p:nvPr/>
        </p:nvSpPr>
        <p:spPr>
          <a:xfrm>
            <a:off x="8893906" y="2146755"/>
            <a:ext cx="824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Query</a:t>
            </a:r>
            <a:endParaRPr kumimoji="1" lang="ko-KR" altLang="en-US" dirty="0"/>
          </a:p>
        </p:txBody>
      </p:sp>
      <p:sp>
        <p:nvSpPr>
          <p:cNvPr id="4" name="실행 단추: 문서[A] 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91F39FE3-B7CA-144D-8374-6DCDA32C8078}"/>
              </a:ext>
            </a:extLst>
          </p:cNvPr>
          <p:cNvSpPr/>
          <p:nvPr/>
        </p:nvSpPr>
        <p:spPr>
          <a:xfrm>
            <a:off x="8893906" y="1189906"/>
            <a:ext cx="796413" cy="956849"/>
          </a:xfrm>
          <a:prstGeom prst="actionButtonDocumen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실행 단추: 문서[A] 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7FB8C545-C810-394C-B05F-FCAD2CA9D82D}"/>
              </a:ext>
            </a:extLst>
          </p:cNvPr>
          <p:cNvSpPr/>
          <p:nvPr/>
        </p:nvSpPr>
        <p:spPr>
          <a:xfrm>
            <a:off x="10501480" y="3329692"/>
            <a:ext cx="796413" cy="956849"/>
          </a:xfrm>
          <a:prstGeom prst="actionButtonDocumen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실행 단추: 문서[A] 8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1F400DC2-B2AD-2B49-B64C-B9C18B0C8484}"/>
              </a:ext>
            </a:extLst>
          </p:cNvPr>
          <p:cNvSpPr/>
          <p:nvPr/>
        </p:nvSpPr>
        <p:spPr>
          <a:xfrm>
            <a:off x="8815248" y="3106170"/>
            <a:ext cx="796413" cy="956849"/>
          </a:xfrm>
          <a:prstGeom prst="actionButtonDocumen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실행 단추: 문서[A] 9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EB7F5C47-B6C6-B94C-BEB7-9BD5DDF0109C}"/>
              </a:ext>
            </a:extLst>
          </p:cNvPr>
          <p:cNvSpPr/>
          <p:nvPr/>
        </p:nvSpPr>
        <p:spPr>
          <a:xfrm>
            <a:off x="8085831" y="5123343"/>
            <a:ext cx="796413" cy="956849"/>
          </a:xfrm>
          <a:prstGeom prst="actionButtonDocumen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실행 단추: 문서[A] 10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C2907AB1-7077-DE45-8C90-453825A28D36}"/>
              </a:ext>
            </a:extLst>
          </p:cNvPr>
          <p:cNvSpPr/>
          <p:nvPr/>
        </p:nvSpPr>
        <p:spPr>
          <a:xfrm>
            <a:off x="9483841" y="4561108"/>
            <a:ext cx="796413" cy="956849"/>
          </a:xfrm>
          <a:prstGeom prst="actionButtonDocumen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실행 단추: 문서[A] 11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A8577CF8-E54F-6243-9ECC-4EEEAA608B6D}"/>
              </a:ext>
            </a:extLst>
          </p:cNvPr>
          <p:cNvSpPr/>
          <p:nvPr/>
        </p:nvSpPr>
        <p:spPr>
          <a:xfrm>
            <a:off x="10566018" y="5280659"/>
            <a:ext cx="796413" cy="956849"/>
          </a:xfrm>
          <a:prstGeom prst="actionButtonDocumen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실행 단추: 문서[A] 12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202FA7F1-6137-9A48-B361-D3F0A810DF58}"/>
              </a:ext>
            </a:extLst>
          </p:cNvPr>
          <p:cNvSpPr/>
          <p:nvPr/>
        </p:nvSpPr>
        <p:spPr>
          <a:xfrm>
            <a:off x="7541970" y="3604259"/>
            <a:ext cx="796413" cy="956849"/>
          </a:xfrm>
          <a:prstGeom prst="actionButtonDocumen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E603629-FBEE-B146-BD5E-FB301F043738}"/>
              </a:ext>
            </a:extLst>
          </p:cNvPr>
          <p:cNvCxnSpPr>
            <a:cxnSpLocks/>
          </p:cNvCxnSpPr>
          <p:nvPr/>
        </p:nvCxnSpPr>
        <p:spPr>
          <a:xfrm>
            <a:off x="9283801" y="2485189"/>
            <a:ext cx="22429" cy="310491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7AF8AD36-5123-F14F-A6FE-B1EEAABD5070}"/>
              </a:ext>
            </a:extLst>
          </p:cNvPr>
          <p:cNvSpPr/>
          <p:nvPr/>
        </p:nvSpPr>
        <p:spPr>
          <a:xfrm>
            <a:off x="6912089" y="2753032"/>
            <a:ext cx="5279912" cy="400172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83657C-AA0F-8F40-9B35-54A5C76FCE03}"/>
              </a:ext>
            </a:extLst>
          </p:cNvPr>
          <p:cNvSpPr txBox="1"/>
          <p:nvPr/>
        </p:nvSpPr>
        <p:spPr>
          <a:xfrm>
            <a:off x="9405201" y="248736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similarity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310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479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Text Similarity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B24C9C-34EA-BA4F-869D-C1C8D3CF1FB7}"/>
              </a:ext>
            </a:extLst>
          </p:cNvPr>
          <p:cNvSpPr txBox="1"/>
          <p:nvPr/>
        </p:nvSpPr>
        <p:spPr>
          <a:xfrm>
            <a:off x="448235" y="1380565"/>
            <a:ext cx="2546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Similarity Application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507227" y="1876764"/>
            <a:ext cx="4354910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Automatic Evaluation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Information Retrieval (Search Engine)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/>
              <a:t>Text Classification &amp; Clustering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026520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3806238" y="3136612"/>
            <a:ext cx="45795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Text Similarity Dataset</a:t>
            </a:r>
          </a:p>
        </p:txBody>
      </p:sp>
    </p:spTree>
    <p:extLst>
      <p:ext uri="{BB962C8B-B14F-4D97-AF65-F5344CB8AC3E}">
        <p14:creationId xmlns:p14="http://schemas.microsoft.com/office/powerpoint/2010/main" val="6426564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37739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Text Similarity Dataset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9668EA-9F4F-DB44-A90E-7FA8703781C2}"/>
              </a:ext>
            </a:extLst>
          </p:cNvPr>
          <p:cNvSpPr txBox="1"/>
          <p:nvPr/>
        </p:nvSpPr>
        <p:spPr>
          <a:xfrm>
            <a:off x="269341" y="1473321"/>
            <a:ext cx="2965812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Semantic Textual Similarity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SentEval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Quora Question Pairs</a:t>
            </a:r>
          </a:p>
        </p:txBody>
      </p:sp>
    </p:spTree>
    <p:extLst>
      <p:ext uri="{BB962C8B-B14F-4D97-AF65-F5344CB8AC3E}">
        <p14:creationId xmlns:p14="http://schemas.microsoft.com/office/powerpoint/2010/main" val="41708823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37739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Text Similarity Dataset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9668EA-9F4F-DB44-A90E-7FA8703781C2}"/>
              </a:ext>
            </a:extLst>
          </p:cNvPr>
          <p:cNvSpPr txBox="1"/>
          <p:nvPr/>
        </p:nvSpPr>
        <p:spPr>
          <a:xfrm>
            <a:off x="269341" y="1473321"/>
            <a:ext cx="2965812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Semantic Textual Similarity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SentEval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65000"/>
                  </a:schemeClr>
                </a:solidFill>
              </a:rPr>
              <a:t>Quora Question Pairs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43AC10-5B74-A24B-BD6A-BE2441060F66}"/>
              </a:ext>
            </a:extLst>
          </p:cNvPr>
          <p:cNvSpPr txBox="1"/>
          <p:nvPr/>
        </p:nvSpPr>
        <p:spPr>
          <a:xfrm>
            <a:off x="7637015" y="1607825"/>
            <a:ext cx="1104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err="1"/>
              <a:t>SentEval</a:t>
            </a:r>
            <a:endParaRPr kumimoji="1" lang="en-US" altLang="ko-K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4FEF73-FD2E-EF45-AD99-2DF8D4B7752A}"/>
              </a:ext>
            </a:extLst>
          </p:cNvPr>
          <p:cNvSpPr txBox="1"/>
          <p:nvPr/>
        </p:nvSpPr>
        <p:spPr>
          <a:xfrm>
            <a:off x="5532699" y="1977157"/>
            <a:ext cx="5451676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 err="1"/>
              <a:t>SentEval</a:t>
            </a:r>
            <a:r>
              <a:rPr lang="en" altLang="ko-KR" dirty="0"/>
              <a:t> is a library for evaluating the quality of sentence embeddings.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 It includes 17 downstream tasks, including common semantic textual similarity tasks.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ko-KR" dirty="0"/>
              <a:t>STS12 ~ STS16, STSB </a:t>
            </a:r>
            <a:r>
              <a:rPr kumimoji="1" lang="ko-KR" altLang="en-US" dirty="0" err="1"/>
              <a:t>데이터셋</a:t>
            </a:r>
            <a:r>
              <a:rPr kumimoji="1" lang="ko-KR" altLang="en-US" dirty="0"/>
              <a:t> 존재</a:t>
            </a:r>
            <a:endParaRPr kumimoji="1"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821EB6E-96E2-ED48-9478-2366F916C549}"/>
              </a:ext>
            </a:extLst>
          </p:cNvPr>
          <p:cNvSpPr/>
          <p:nvPr/>
        </p:nvSpPr>
        <p:spPr>
          <a:xfrm>
            <a:off x="5393803" y="1331089"/>
            <a:ext cx="5590572" cy="430359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611946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37739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Text Similarity Dataset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9668EA-9F4F-DB44-A90E-7FA8703781C2}"/>
              </a:ext>
            </a:extLst>
          </p:cNvPr>
          <p:cNvSpPr txBox="1"/>
          <p:nvPr/>
        </p:nvSpPr>
        <p:spPr>
          <a:xfrm>
            <a:off x="269341" y="1473321"/>
            <a:ext cx="2965812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Semantic Textual Similarity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>
                <a:solidFill>
                  <a:schemeClr val="bg1">
                    <a:lumMod val="65000"/>
                  </a:schemeClr>
                </a:solidFill>
              </a:rPr>
              <a:t>SentEval</a:t>
            </a:r>
            <a:endParaRPr kumimoji="1" lang="en-US" altLang="ko-KR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Quora Question Pairs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43AC10-5B74-A24B-BD6A-BE2441060F66}"/>
              </a:ext>
            </a:extLst>
          </p:cNvPr>
          <p:cNvSpPr txBox="1"/>
          <p:nvPr/>
        </p:nvSpPr>
        <p:spPr>
          <a:xfrm>
            <a:off x="6917074" y="1577010"/>
            <a:ext cx="2544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Quora Question Pairs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4FEF73-FD2E-EF45-AD99-2DF8D4B7752A}"/>
              </a:ext>
            </a:extLst>
          </p:cNvPr>
          <p:cNvSpPr txBox="1"/>
          <p:nvPr/>
        </p:nvSpPr>
        <p:spPr>
          <a:xfrm>
            <a:off x="5532699" y="1977157"/>
            <a:ext cx="5451676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질문 사이트인 </a:t>
            </a:r>
            <a:r>
              <a:rPr kumimoji="1" lang="en-US" altLang="ko-KR" dirty="0"/>
              <a:t>Quora</a:t>
            </a:r>
            <a:r>
              <a:rPr kumimoji="1" lang="ko-KR" altLang="en-US" dirty="0"/>
              <a:t>의 질문 </a:t>
            </a:r>
            <a:r>
              <a:rPr kumimoji="1" lang="en-US" altLang="ko-KR" dirty="0"/>
              <a:t>Title</a:t>
            </a:r>
            <a:r>
              <a:rPr kumimoji="1" lang="ko-KR" altLang="en-US" dirty="0"/>
              <a:t>로 구성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한 쌍의 질문이 중복이 판단하기 위한 </a:t>
            </a:r>
            <a:r>
              <a:rPr kumimoji="1" lang="en-US" altLang="ko-KR" dirty="0"/>
              <a:t>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전체 </a:t>
            </a:r>
            <a:r>
              <a:rPr kumimoji="1" lang="en-US" altLang="ko-KR" dirty="0"/>
              <a:t>400,000</a:t>
            </a:r>
            <a:r>
              <a:rPr kumimoji="1" lang="ko-KR" altLang="en-US" dirty="0"/>
              <a:t> 쌍의 질문</a:t>
            </a:r>
            <a:endParaRPr kumimoji="1"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821EB6E-96E2-ED48-9478-2366F916C549}"/>
              </a:ext>
            </a:extLst>
          </p:cNvPr>
          <p:cNvSpPr/>
          <p:nvPr/>
        </p:nvSpPr>
        <p:spPr>
          <a:xfrm>
            <a:off x="5393803" y="1331089"/>
            <a:ext cx="5590572" cy="430359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D485D3-8D49-E147-876C-5E4AFB84E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3251" y="3829845"/>
            <a:ext cx="5451676" cy="121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812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E7EF58-6EDA-AF40-89A4-8A9752B50F8C}"/>
              </a:ext>
            </a:extLst>
          </p:cNvPr>
          <p:cNvSpPr txBox="1"/>
          <p:nvPr/>
        </p:nvSpPr>
        <p:spPr>
          <a:xfrm>
            <a:off x="555074" y="4352361"/>
            <a:ext cx="1054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Data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707AA9-873B-4547-BAE4-12EE0BDB8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41" y="2399951"/>
            <a:ext cx="1842944" cy="1842944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356146A-F66E-EC40-8C76-7007BAF08E95}"/>
              </a:ext>
            </a:extLst>
          </p:cNvPr>
          <p:cNvCxnSpPr>
            <a:cxnSpLocks/>
          </p:cNvCxnSpPr>
          <p:nvPr/>
        </p:nvCxnSpPr>
        <p:spPr>
          <a:xfrm>
            <a:off x="2029200" y="3429000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26E65356-4CAF-9B4D-854F-4A31EFC666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88" r="62262"/>
          <a:stretch/>
        </p:blipFill>
        <p:spPr>
          <a:xfrm>
            <a:off x="2787414" y="2276193"/>
            <a:ext cx="2169460" cy="30341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35B0FEA-E8AE-FC41-AD95-B151FE8360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004" r="20332"/>
          <a:stretch/>
        </p:blipFill>
        <p:spPr>
          <a:xfrm>
            <a:off x="7877113" y="2276193"/>
            <a:ext cx="1846729" cy="303418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796462A-D45F-D84A-A875-8BB931C2CC55}"/>
              </a:ext>
            </a:extLst>
          </p:cNvPr>
          <p:cNvCxnSpPr>
            <a:cxnSpLocks/>
          </p:cNvCxnSpPr>
          <p:nvPr/>
        </p:nvCxnSpPr>
        <p:spPr>
          <a:xfrm>
            <a:off x="5001627" y="3429000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7DE1B41-895C-7642-8805-1A6191D23D4B}"/>
              </a:ext>
            </a:extLst>
          </p:cNvPr>
          <p:cNvSpPr txBox="1"/>
          <p:nvPr/>
        </p:nvSpPr>
        <p:spPr>
          <a:xfrm>
            <a:off x="5767617" y="3244334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Input Data</a:t>
            </a:r>
            <a:endParaRPr kumimoji="1"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1FE3184-A051-9D47-9222-6FA349F2B956}"/>
              </a:ext>
            </a:extLst>
          </p:cNvPr>
          <p:cNvCxnSpPr>
            <a:cxnSpLocks/>
          </p:cNvCxnSpPr>
          <p:nvPr/>
        </p:nvCxnSpPr>
        <p:spPr>
          <a:xfrm>
            <a:off x="7066370" y="3451412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0463707-E0B2-7C42-8802-93F36FA74D40}"/>
              </a:ext>
            </a:extLst>
          </p:cNvPr>
          <p:cNvCxnSpPr>
            <a:cxnSpLocks/>
          </p:cNvCxnSpPr>
          <p:nvPr/>
        </p:nvCxnSpPr>
        <p:spPr>
          <a:xfrm>
            <a:off x="9723842" y="3420036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D940758-5A64-CC40-8253-70DF706ED0F9}"/>
              </a:ext>
            </a:extLst>
          </p:cNvPr>
          <p:cNvSpPr txBox="1"/>
          <p:nvPr/>
        </p:nvSpPr>
        <p:spPr>
          <a:xfrm>
            <a:off x="10568706" y="3235370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Output</a:t>
            </a:r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EB9C7B-DF20-124B-ABF8-F44B7B448001}"/>
              </a:ext>
            </a:extLst>
          </p:cNvPr>
          <p:cNvSpPr txBox="1"/>
          <p:nvPr/>
        </p:nvSpPr>
        <p:spPr>
          <a:xfrm>
            <a:off x="269341" y="545812"/>
            <a:ext cx="2810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Lecture3 Review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D334C3-7E66-1D47-805E-3B9932BBAC06}"/>
              </a:ext>
            </a:extLst>
          </p:cNvPr>
          <p:cNvSpPr txBox="1"/>
          <p:nvPr/>
        </p:nvSpPr>
        <p:spPr>
          <a:xfrm>
            <a:off x="2787414" y="4721693"/>
            <a:ext cx="238700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accent1"/>
                </a:solidFill>
              </a:rPr>
              <a:t>Embedding vector</a:t>
            </a:r>
          </a:p>
        </p:txBody>
      </p:sp>
    </p:spTree>
    <p:extLst>
      <p:ext uri="{BB962C8B-B14F-4D97-AF65-F5344CB8AC3E}">
        <p14:creationId xmlns:p14="http://schemas.microsoft.com/office/powerpoint/2010/main" val="25987279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4609952" y="3136612"/>
            <a:ext cx="29720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Similarity </a:t>
            </a:r>
            <a:r>
              <a:rPr kumimoji="1" lang="ko-KR" altLang="en-US" sz="3200" b="1" dirty="0"/>
              <a:t>측정</a:t>
            </a:r>
            <a:endParaRPr kumimoji="1" lang="en-US" altLang="ko-KR" sz="3200" b="1" dirty="0"/>
          </a:p>
        </p:txBody>
      </p:sp>
    </p:spTree>
    <p:extLst>
      <p:ext uri="{BB962C8B-B14F-4D97-AF65-F5344CB8AC3E}">
        <p14:creationId xmlns:p14="http://schemas.microsoft.com/office/powerpoint/2010/main" val="26877236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3961341" cy="2116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dirty="0"/>
              <a:t>Jaccard Similarity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dirty="0"/>
              <a:t>Measuring Similarity by Distance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Cosine Distance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Euclidean Distance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Manhattan Distance 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23706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2100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Jaccard Similarity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502508" y="2001795"/>
            <a:ext cx="5883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두 문장</a:t>
            </a:r>
            <a:r>
              <a:rPr kumimoji="1" lang="en-US" altLang="ko-KR" dirty="0"/>
              <a:t>(or </a:t>
            </a:r>
            <a:r>
              <a:rPr kumimoji="1" lang="ko-KR" altLang="en-US" dirty="0"/>
              <a:t>단어</a:t>
            </a:r>
            <a:r>
              <a:rPr kumimoji="1" lang="en-US" altLang="ko-KR" dirty="0"/>
              <a:t>)</a:t>
            </a:r>
            <a:r>
              <a:rPr kumimoji="1" lang="ko-KR" altLang="en-US" dirty="0"/>
              <a:t>의 집합에서의 교집합의 크기를 측정함</a:t>
            </a:r>
          </a:p>
        </p:txBody>
      </p:sp>
    </p:spTree>
    <p:extLst>
      <p:ext uri="{BB962C8B-B14F-4D97-AF65-F5344CB8AC3E}">
        <p14:creationId xmlns:p14="http://schemas.microsoft.com/office/powerpoint/2010/main" val="15333367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2100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Jaccard Similarity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502508" y="2001795"/>
            <a:ext cx="5883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두 문장</a:t>
            </a:r>
            <a:r>
              <a:rPr kumimoji="1" lang="en-US" altLang="ko-KR" dirty="0"/>
              <a:t>(or </a:t>
            </a:r>
            <a:r>
              <a:rPr kumimoji="1" lang="ko-KR" altLang="en-US" dirty="0"/>
              <a:t>단어</a:t>
            </a:r>
            <a:r>
              <a:rPr kumimoji="1" lang="en-US" altLang="ko-KR" dirty="0"/>
              <a:t>)</a:t>
            </a:r>
            <a:r>
              <a:rPr kumimoji="1" lang="ko-KR" altLang="en-US" dirty="0"/>
              <a:t>의 집합에서의 교집합의 크기를 측정함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49E324-9A9E-5A40-B4A4-2BBB839D7506}"/>
                  </a:ext>
                </a:extLst>
              </p:cNvPr>
              <p:cNvSpPr txBox="1"/>
              <p:nvPr/>
            </p:nvSpPr>
            <p:spPr>
              <a:xfrm>
                <a:off x="502508" y="2738458"/>
                <a:ext cx="3930178" cy="13810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⋃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kumimoji="1" lang="en-US" altLang="ko-KR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𝑆𝑒𝑛𝑡𝑒𝑛𝑐𝑒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𝑜𝑟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𝑊𝑜𝑟𝑑</m:t>
                          </m:r>
                        </m:e>
                      </m:d>
                    </m:oMath>
                  </m:oMathPara>
                </a14:m>
                <a:endParaRPr kumimoji="1" lang="en-US" altLang="ko-KR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49E324-9A9E-5A40-B4A4-2BBB839D7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08" y="2738458"/>
                <a:ext cx="3930178" cy="1381084"/>
              </a:xfrm>
              <a:prstGeom prst="rect">
                <a:avLst/>
              </a:prstGeom>
              <a:blipFill>
                <a:blip r:embed="rId2"/>
                <a:stretch>
                  <a:fillRect l="-3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08881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2100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Jaccard Similarity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502508" y="2001795"/>
            <a:ext cx="5883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두 문장</a:t>
            </a:r>
            <a:r>
              <a:rPr kumimoji="1" lang="en-US" altLang="ko-KR" dirty="0"/>
              <a:t>(or </a:t>
            </a:r>
            <a:r>
              <a:rPr kumimoji="1" lang="ko-KR" altLang="en-US" dirty="0"/>
              <a:t>단어</a:t>
            </a:r>
            <a:r>
              <a:rPr kumimoji="1" lang="en-US" altLang="ko-KR" dirty="0"/>
              <a:t>)</a:t>
            </a:r>
            <a:r>
              <a:rPr kumimoji="1" lang="ko-KR" altLang="en-US" dirty="0"/>
              <a:t>의 집합에서의 교집합의 크기를 측정함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49E324-9A9E-5A40-B4A4-2BBB839D7506}"/>
                  </a:ext>
                </a:extLst>
              </p:cNvPr>
              <p:cNvSpPr txBox="1"/>
              <p:nvPr/>
            </p:nvSpPr>
            <p:spPr>
              <a:xfrm>
                <a:off x="502508" y="2738458"/>
                <a:ext cx="3930178" cy="13810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⋃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kumimoji="1" lang="en-US" altLang="ko-KR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𝑆𝑒𝑛𝑡𝑒𝑛𝑐𝑒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𝑜𝑟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𝑊𝑜𝑟𝑑</m:t>
                          </m:r>
                        </m:e>
                      </m:d>
                    </m:oMath>
                  </m:oMathPara>
                </a14:m>
                <a:endParaRPr kumimoji="1" lang="en-US" altLang="ko-KR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49E324-9A9E-5A40-B4A4-2BBB839D7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08" y="2738458"/>
                <a:ext cx="3930178" cy="1381084"/>
              </a:xfrm>
              <a:prstGeom prst="rect">
                <a:avLst/>
              </a:prstGeom>
              <a:blipFill>
                <a:blip r:embed="rId2"/>
                <a:stretch>
                  <a:fillRect l="-3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0329FBF-B114-574A-BDDC-1D3D48B39EE2}"/>
              </a:ext>
            </a:extLst>
          </p:cNvPr>
          <p:cNvSpPr txBox="1"/>
          <p:nvPr/>
        </p:nvSpPr>
        <p:spPr>
          <a:xfrm>
            <a:off x="5922010" y="2738458"/>
            <a:ext cx="898772" cy="380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>
                <a:latin typeface="Cambria Math" panose="02040503050406030204" pitchFamily="18" charset="0"/>
              </a:rPr>
              <a:t>Example</a:t>
            </a:r>
            <a:r>
              <a:rPr kumimoji="1" lang="en-US" altLang="ko-KR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993157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2100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Jaccard Similarity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502508" y="2001795"/>
            <a:ext cx="5883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두 문장</a:t>
            </a:r>
            <a:r>
              <a:rPr kumimoji="1" lang="en-US" altLang="ko-KR" dirty="0"/>
              <a:t>(or </a:t>
            </a:r>
            <a:r>
              <a:rPr kumimoji="1" lang="ko-KR" altLang="en-US" dirty="0"/>
              <a:t>단어</a:t>
            </a:r>
            <a:r>
              <a:rPr kumimoji="1" lang="en-US" altLang="ko-KR" dirty="0"/>
              <a:t>)</a:t>
            </a:r>
            <a:r>
              <a:rPr kumimoji="1" lang="ko-KR" altLang="en-US" dirty="0"/>
              <a:t>의 집합에서의 교집합의 크기를 측정함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49E324-9A9E-5A40-B4A4-2BBB839D7506}"/>
                  </a:ext>
                </a:extLst>
              </p:cNvPr>
              <p:cNvSpPr txBox="1"/>
              <p:nvPr/>
            </p:nvSpPr>
            <p:spPr>
              <a:xfrm>
                <a:off x="502508" y="2738458"/>
                <a:ext cx="3930178" cy="13810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⋃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kumimoji="1" lang="en-US" altLang="ko-KR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𝑆𝑒𝑛𝑡𝑒𝑛𝑐𝑒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𝑜𝑟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𝑊𝑜𝑟𝑑</m:t>
                          </m:r>
                        </m:e>
                      </m:d>
                    </m:oMath>
                  </m:oMathPara>
                </a14:m>
                <a:endParaRPr kumimoji="1" lang="en-US" altLang="ko-KR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49E324-9A9E-5A40-B4A4-2BBB839D7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08" y="2738458"/>
                <a:ext cx="3930178" cy="1381084"/>
              </a:xfrm>
              <a:prstGeom prst="rect">
                <a:avLst/>
              </a:prstGeom>
              <a:blipFill>
                <a:blip r:embed="rId2"/>
                <a:stretch>
                  <a:fillRect l="-3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329FBF-B114-574A-BDDC-1D3D48B39EE2}"/>
                  </a:ext>
                </a:extLst>
              </p:cNvPr>
              <p:cNvSpPr txBox="1"/>
              <p:nvPr/>
            </p:nvSpPr>
            <p:spPr>
              <a:xfrm>
                <a:off x="5922010" y="2738458"/>
                <a:ext cx="4750018" cy="13502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1400" dirty="0">
                    <a:latin typeface="Cambria Math" panose="02040503050406030204" pitchFamily="18" charset="0"/>
                  </a:rPr>
                  <a:t>Example</a:t>
                </a:r>
                <a:r>
                  <a:rPr kumimoji="1" lang="en-US" altLang="ko-KR" sz="1400" dirty="0"/>
                  <a:t>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R" sz="1400" b="0" i="1" dirty="0">
                    <a:latin typeface="Cambria Math" panose="02040503050406030204" pitchFamily="18" charset="0"/>
                  </a:rPr>
                  <a:t>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텐서플로우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케라스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파이토치의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 차이점을 알려주세요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!</a:t>
                </a:r>
                <a:endParaRPr kumimoji="1" lang="en-US" altLang="ko-KR" sz="1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kumimoji="1" lang="en-US" altLang="ko-KR" sz="14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R" sz="1400" dirty="0">
                    <a:solidFill>
                      <a:schemeClr val="accent6"/>
                    </a:solidFill>
                  </a:rPr>
                  <a:t>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딥러닝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 프레임 워크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(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텐서플로우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케라스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파이토치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)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들은</a:t>
                </a:r>
                <a:endParaRPr kumimoji="1" lang="en-US" altLang="ko-KR" sz="140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1400" dirty="0">
                    <a:latin typeface="Cambria Math" panose="02040503050406030204" pitchFamily="18" charset="0"/>
                  </a:rPr>
                  <a:t>    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 어떤 차이점이 있나요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?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329FBF-B114-574A-BDDC-1D3D48B39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010" y="2738458"/>
                <a:ext cx="4750018" cy="1350241"/>
              </a:xfrm>
              <a:prstGeom prst="rect">
                <a:avLst/>
              </a:prstGeom>
              <a:blipFill>
                <a:blip r:embed="rId3"/>
                <a:stretch>
                  <a:fillRect l="-267" b="-37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64463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2100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Jaccard Similarity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502508" y="2001795"/>
            <a:ext cx="5883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두 문장</a:t>
            </a:r>
            <a:r>
              <a:rPr kumimoji="1" lang="en-US" altLang="ko-KR" dirty="0"/>
              <a:t>(or </a:t>
            </a:r>
            <a:r>
              <a:rPr kumimoji="1" lang="ko-KR" altLang="en-US" dirty="0"/>
              <a:t>단어</a:t>
            </a:r>
            <a:r>
              <a:rPr kumimoji="1" lang="en-US" altLang="ko-KR" dirty="0"/>
              <a:t>)</a:t>
            </a:r>
            <a:r>
              <a:rPr kumimoji="1" lang="ko-KR" altLang="en-US" dirty="0"/>
              <a:t>의 집합에서의 교집합의 크기를 측정함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49E324-9A9E-5A40-B4A4-2BBB839D7506}"/>
                  </a:ext>
                </a:extLst>
              </p:cNvPr>
              <p:cNvSpPr txBox="1"/>
              <p:nvPr/>
            </p:nvSpPr>
            <p:spPr>
              <a:xfrm>
                <a:off x="502508" y="2738458"/>
                <a:ext cx="3930178" cy="13810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⋃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kumimoji="1" lang="en-US" altLang="ko-KR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𝑆𝑒𝑛𝑡𝑒𝑛𝑐𝑒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𝑜𝑟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𝑊𝑜𝑟𝑑</m:t>
                          </m:r>
                        </m:e>
                      </m:d>
                    </m:oMath>
                  </m:oMathPara>
                </a14:m>
                <a:endParaRPr kumimoji="1" lang="en-US" altLang="ko-KR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49E324-9A9E-5A40-B4A4-2BBB839D7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08" y="2738458"/>
                <a:ext cx="3930178" cy="1381084"/>
              </a:xfrm>
              <a:prstGeom prst="rect">
                <a:avLst/>
              </a:prstGeom>
              <a:blipFill>
                <a:blip r:embed="rId2"/>
                <a:stretch>
                  <a:fillRect l="-3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329FBF-B114-574A-BDDC-1D3D48B39EE2}"/>
                  </a:ext>
                </a:extLst>
              </p:cNvPr>
              <p:cNvSpPr txBox="1"/>
              <p:nvPr/>
            </p:nvSpPr>
            <p:spPr>
              <a:xfrm>
                <a:off x="5922010" y="2738458"/>
                <a:ext cx="4750018" cy="19984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1400" dirty="0">
                    <a:latin typeface="Cambria Math" panose="02040503050406030204" pitchFamily="18" charset="0"/>
                  </a:rPr>
                  <a:t>Example</a:t>
                </a:r>
                <a:r>
                  <a:rPr kumimoji="1" lang="en-US" altLang="ko-KR" sz="1400" dirty="0"/>
                  <a:t>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R" sz="1400" b="0" i="1" dirty="0">
                    <a:latin typeface="Cambria Math" panose="02040503050406030204" pitchFamily="18" charset="0"/>
                  </a:rPr>
                  <a:t>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텐서플로우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케라스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파이토치의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 차이점을 알려주세요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!</a:t>
                </a:r>
                <a:endParaRPr kumimoji="1" lang="en-US" altLang="ko-KR" sz="1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kumimoji="1" lang="en-US" altLang="ko-KR" sz="14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R" sz="1400" dirty="0">
                    <a:solidFill>
                      <a:schemeClr val="accent6"/>
                    </a:solidFill>
                  </a:rPr>
                  <a:t>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딥러닝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 프레임 워크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(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텐서플로우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케라스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파이토치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)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들은</a:t>
                </a:r>
                <a:endParaRPr kumimoji="1" lang="en-US" altLang="ko-KR" sz="140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1400" dirty="0">
                    <a:latin typeface="Cambria Math" panose="02040503050406030204" pitchFamily="18" charset="0"/>
                  </a:rPr>
                  <a:t>    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 어떤 차이점이 있나요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?</a:t>
                </a:r>
              </a:p>
              <a:p>
                <a:pPr>
                  <a:lnSpc>
                    <a:spcPct val="150000"/>
                  </a:lnSpc>
                </a:pPr>
                <a:endParaRPr kumimoji="1" lang="en-US" altLang="ko-KR" sz="140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1400" dirty="0">
                    <a:latin typeface="Cambria Math" panose="02040503050406030204" pitchFamily="18" charset="0"/>
                  </a:rPr>
                  <a:t>Jaccard Similarity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329FBF-B114-574A-BDDC-1D3D48B39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010" y="2738458"/>
                <a:ext cx="4750018" cy="1998432"/>
              </a:xfrm>
              <a:prstGeom prst="rect">
                <a:avLst/>
              </a:prstGeom>
              <a:blipFill>
                <a:blip r:embed="rId3"/>
                <a:stretch>
                  <a:fillRect l="-267" b="-19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67413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2100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Jaccard Similarity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502508" y="2001795"/>
            <a:ext cx="5883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두 문장</a:t>
            </a:r>
            <a:r>
              <a:rPr kumimoji="1" lang="en-US" altLang="ko-KR" dirty="0"/>
              <a:t>(or </a:t>
            </a:r>
            <a:r>
              <a:rPr kumimoji="1" lang="ko-KR" altLang="en-US" dirty="0"/>
              <a:t>단어</a:t>
            </a:r>
            <a:r>
              <a:rPr kumimoji="1" lang="en-US" altLang="ko-KR" dirty="0"/>
              <a:t>)</a:t>
            </a:r>
            <a:r>
              <a:rPr kumimoji="1" lang="ko-KR" altLang="en-US" dirty="0"/>
              <a:t>의 집합에서의 교집합의 크기를 측정함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49E324-9A9E-5A40-B4A4-2BBB839D7506}"/>
                  </a:ext>
                </a:extLst>
              </p:cNvPr>
              <p:cNvSpPr txBox="1"/>
              <p:nvPr/>
            </p:nvSpPr>
            <p:spPr>
              <a:xfrm>
                <a:off x="502508" y="2738458"/>
                <a:ext cx="3930178" cy="13810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⋃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kumimoji="1" lang="en-US" altLang="ko-KR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𝑆𝑒𝑛𝑡𝑒𝑛𝑐𝑒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𝑜𝑟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𝑊𝑜𝑟𝑑</m:t>
                          </m:r>
                        </m:e>
                      </m:d>
                    </m:oMath>
                  </m:oMathPara>
                </a14:m>
                <a:endParaRPr kumimoji="1" lang="en-US" altLang="ko-KR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49E324-9A9E-5A40-B4A4-2BBB839D7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08" y="2738458"/>
                <a:ext cx="3930178" cy="1381084"/>
              </a:xfrm>
              <a:prstGeom prst="rect">
                <a:avLst/>
              </a:prstGeom>
              <a:blipFill>
                <a:blip r:embed="rId2"/>
                <a:stretch>
                  <a:fillRect l="-3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329FBF-B114-574A-BDDC-1D3D48B39EE2}"/>
                  </a:ext>
                </a:extLst>
              </p:cNvPr>
              <p:cNvSpPr txBox="1"/>
              <p:nvPr/>
            </p:nvSpPr>
            <p:spPr>
              <a:xfrm>
                <a:off x="5922010" y="2738458"/>
                <a:ext cx="5739392" cy="2966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1400" dirty="0">
                    <a:latin typeface="Cambria Math" panose="02040503050406030204" pitchFamily="18" charset="0"/>
                  </a:rPr>
                  <a:t>Example</a:t>
                </a:r>
                <a:r>
                  <a:rPr kumimoji="1" lang="en-US" altLang="ko-KR" sz="1400" dirty="0"/>
                  <a:t>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R" sz="1400" b="0" i="1" dirty="0">
                    <a:latin typeface="Cambria Math" panose="02040503050406030204" pitchFamily="18" charset="0"/>
                  </a:rPr>
                  <a:t>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텐서플로우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케라스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파이토치의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 차이점을 알려주세요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!</a:t>
                </a:r>
                <a:endParaRPr kumimoji="1" lang="en-US" altLang="ko-KR" sz="1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kumimoji="1" lang="en-US" altLang="ko-KR" sz="14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R" sz="1400" dirty="0">
                    <a:solidFill>
                      <a:schemeClr val="accent6"/>
                    </a:solidFill>
                  </a:rPr>
                  <a:t>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딥러닝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 프레임 워크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(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텐서플로우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케라스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파이토치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)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들은</a:t>
                </a:r>
                <a:endParaRPr kumimoji="1" lang="en-US" altLang="ko-KR" sz="140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1400" dirty="0">
                    <a:latin typeface="Cambria Math" panose="02040503050406030204" pitchFamily="18" charset="0"/>
                  </a:rPr>
                  <a:t>    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 어떤 차이점이 있나요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?</a:t>
                </a:r>
              </a:p>
              <a:p>
                <a:pPr>
                  <a:lnSpc>
                    <a:spcPct val="150000"/>
                  </a:lnSpc>
                </a:pPr>
                <a:endParaRPr kumimoji="1" lang="en-US" altLang="ko-KR" sz="140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1400" dirty="0">
                    <a:latin typeface="Cambria Math" panose="02040503050406030204" pitchFamily="18" charset="0"/>
                  </a:rPr>
                  <a:t>Jaccard Similarity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kumimoji="1" lang="en-US" altLang="ko-KR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⋂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ko-KR" altLang="en-US" sz="1400" dirty="0">
                    <a:latin typeface="Cambria Math" panose="02040503050406030204" pitchFamily="18" charset="0"/>
                  </a:rPr>
                  <a:t> 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{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텐서플로우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케라스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파이토치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차이점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}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kumimoji="1" lang="en-US" altLang="ko-KR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⋃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ko-KR" sz="1400" dirty="0">
                    <a:latin typeface="Cambria Math" panose="02040503050406030204" pitchFamily="18" charset="0"/>
                  </a:rPr>
                  <a:t> {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텐서플로우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케라스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파이토치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차이점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의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딥러닝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프레임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워크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1400" dirty="0">
                    <a:latin typeface="Cambria Math" panose="02040503050406030204" pitchFamily="18" charset="0"/>
                  </a:rPr>
                  <a:t>                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알려주세요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어떤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차이점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들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은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을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있나요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}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329FBF-B114-574A-BDDC-1D3D48B39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010" y="2738458"/>
                <a:ext cx="5739392" cy="2966068"/>
              </a:xfrm>
              <a:prstGeom prst="rect">
                <a:avLst/>
              </a:prstGeom>
              <a:blipFill>
                <a:blip r:embed="rId3"/>
                <a:stretch>
                  <a:fillRect l="-221" b="-17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61976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2100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Jaccard Similarity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502508" y="2001795"/>
            <a:ext cx="5883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두 문장</a:t>
            </a:r>
            <a:r>
              <a:rPr kumimoji="1" lang="en-US" altLang="ko-KR" dirty="0"/>
              <a:t>(or </a:t>
            </a:r>
            <a:r>
              <a:rPr kumimoji="1" lang="ko-KR" altLang="en-US" dirty="0"/>
              <a:t>단어</a:t>
            </a:r>
            <a:r>
              <a:rPr kumimoji="1" lang="en-US" altLang="ko-KR" dirty="0"/>
              <a:t>)</a:t>
            </a:r>
            <a:r>
              <a:rPr kumimoji="1" lang="ko-KR" altLang="en-US" dirty="0"/>
              <a:t>의 집합에서의 교집합의 크기를 측정함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49E324-9A9E-5A40-B4A4-2BBB839D7506}"/>
                  </a:ext>
                </a:extLst>
              </p:cNvPr>
              <p:cNvSpPr txBox="1"/>
              <p:nvPr/>
            </p:nvSpPr>
            <p:spPr>
              <a:xfrm>
                <a:off x="502508" y="2738458"/>
                <a:ext cx="3930178" cy="13810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⋃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kumimoji="1" lang="en-US" altLang="ko-KR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𝑆𝑒𝑛𝑡𝑒𝑛𝑐𝑒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𝑜𝑟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𝑊𝑜𝑟𝑑</m:t>
                          </m:r>
                        </m:e>
                      </m:d>
                    </m:oMath>
                  </m:oMathPara>
                </a14:m>
                <a:endParaRPr kumimoji="1" lang="en-US" altLang="ko-KR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49E324-9A9E-5A40-B4A4-2BBB839D7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08" y="2738458"/>
                <a:ext cx="3930178" cy="1381084"/>
              </a:xfrm>
              <a:prstGeom prst="rect">
                <a:avLst/>
              </a:prstGeom>
              <a:blipFill>
                <a:blip r:embed="rId2"/>
                <a:stretch>
                  <a:fillRect l="-3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329FBF-B114-574A-BDDC-1D3D48B39EE2}"/>
                  </a:ext>
                </a:extLst>
              </p:cNvPr>
              <p:cNvSpPr txBox="1"/>
              <p:nvPr/>
            </p:nvSpPr>
            <p:spPr>
              <a:xfrm>
                <a:off x="5922010" y="2738458"/>
                <a:ext cx="5739392" cy="3476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1400" dirty="0">
                    <a:latin typeface="Cambria Math" panose="02040503050406030204" pitchFamily="18" charset="0"/>
                  </a:rPr>
                  <a:t>Example</a:t>
                </a:r>
                <a:r>
                  <a:rPr kumimoji="1" lang="en-US" altLang="ko-KR" sz="1400" dirty="0"/>
                  <a:t>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R" sz="1400" b="0" i="1" dirty="0">
                    <a:latin typeface="Cambria Math" panose="02040503050406030204" pitchFamily="18" charset="0"/>
                  </a:rPr>
                  <a:t>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텐서플로우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케라스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파이토치의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 차이점을 알려주세요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!</a:t>
                </a:r>
                <a:endParaRPr kumimoji="1" lang="en-US" altLang="ko-KR" sz="1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kumimoji="1" lang="en-US" altLang="ko-KR" sz="14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R" sz="1400" dirty="0">
                    <a:solidFill>
                      <a:schemeClr val="accent6"/>
                    </a:solidFill>
                  </a:rPr>
                  <a:t>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딥러닝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 프레임 워크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(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텐서플로우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케라스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파이토치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)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들은</a:t>
                </a:r>
                <a:endParaRPr kumimoji="1" lang="en-US" altLang="ko-KR" sz="140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1400" dirty="0">
                    <a:latin typeface="Cambria Math" panose="02040503050406030204" pitchFamily="18" charset="0"/>
                  </a:rPr>
                  <a:t>    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 어떤 차이점이 있나요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?</a:t>
                </a:r>
              </a:p>
              <a:p>
                <a:pPr>
                  <a:lnSpc>
                    <a:spcPct val="150000"/>
                  </a:lnSpc>
                </a:pPr>
                <a:endParaRPr kumimoji="1" lang="en-US" altLang="ko-KR" sz="140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1400" dirty="0">
                    <a:latin typeface="Cambria Math" panose="02040503050406030204" pitchFamily="18" charset="0"/>
                  </a:rPr>
                  <a:t>Jaccard Similarity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kumimoji="1" lang="en-US" altLang="ko-KR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⋂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ko-KR" altLang="en-US" sz="1400" dirty="0">
                    <a:latin typeface="Cambria Math" panose="02040503050406030204" pitchFamily="18" charset="0"/>
                  </a:rPr>
                  <a:t> 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{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텐서플로우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케라스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파이토치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차이점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}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kumimoji="1" lang="en-US" altLang="ko-KR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⋃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ko-KR" sz="1400" dirty="0">
                    <a:latin typeface="Cambria Math" panose="02040503050406030204" pitchFamily="18" charset="0"/>
                  </a:rPr>
                  <a:t> {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텐서플로우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케라스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파이토치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차이점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의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딥러닝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프레임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워크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1400" dirty="0">
                    <a:latin typeface="Cambria Math" panose="02040503050406030204" pitchFamily="18" charset="0"/>
                  </a:rPr>
                  <a:t>                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알려주세요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어떤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차이점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들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은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을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있나요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}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14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kumimoji="1"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kumimoji="1"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R" sz="1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kumimoji="1" lang="en-US" altLang="ko-KR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⋂</m:t>
                            </m:r>
                            <m:r>
                              <a:rPr kumimoji="1" lang="en-US" altLang="ko-KR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num>
                      <m:den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kumimoji="1" lang="en-US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⋃</m:t>
                        </m:r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15</m:t>
                        </m:r>
                      </m:den>
                    </m:f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266</m:t>
                    </m:r>
                  </m:oMath>
                </a14:m>
                <a:endParaRPr kumimoji="1" lang="en-US" altLang="ko-KR" sz="14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329FBF-B114-574A-BDDC-1D3D48B39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010" y="2738458"/>
                <a:ext cx="5739392" cy="3476849"/>
              </a:xfrm>
              <a:prstGeom prst="rect">
                <a:avLst/>
              </a:prstGeom>
              <a:blipFill>
                <a:blip r:embed="rId3"/>
                <a:stretch>
                  <a:fillRect l="-2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32717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2100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Jaccard Similarity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502508" y="2001795"/>
            <a:ext cx="5883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두 문장</a:t>
            </a:r>
            <a:r>
              <a:rPr kumimoji="1" lang="en-US" altLang="ko-KR" dirty="0"/>
              <a:t>(or </a:t>
            </a:r>
            <a:r>
              <a:rPr kumimoji="1" lang="ko-KR" altLang="en-US" dirty="0"/>
              <a:t>단어</a:t>
            </a:r>
            <a:r>
              <a:rPr kumimoji="1" lang="en-US" altLang="ko-KR" dirty="0"/>
              <a:t>)</a:t>
            </a:r>
            <a:r>
              <a:rPr kumimoji="1" lang="ko-KR" altLang="en-US" dirty="0"/>
              <a:t>의 집합에서의 교집합의 크기를 측정함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49E324-9A9E-5A40-B4A4-2BBB839D7506}"/>
                  </a:ext>
                </a:extLst>
              </p:cNvPr>
              <p:cNvSpPr txBox="1"/>
              <p:nvPr/>
            </p:nvSpPr>
            <p:spPr>
              <a:xfrm>
                <a:off x="502508" y="2738458"/>
                <a:ext cx="3930178" cy="13810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⋃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kumimoji="1" lang="en-US" altLang="ko-KR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𝑆𝑒𝑛𝑡𝑒𝑛𝑐𝑒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𝑜𝑟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𝑊𝑜𝑟𝑑</m:t>
                          </m:r>
                        </m:e>
                      </m:d>
                    </m:oMath>
                  </m:oMathPara>
                </a14:m>
                <a:endParaRPr kumimoji="1" lang="en-US" altLang="ko-KR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49E324-9A9E-5A40-B4A4-2BBB839D7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08" y="2738458"/>
                <a:ext cx="3930178" cy="1381084"/>
              </a:xfrm>
              <a:prstGeom prst="rect">
                <a:avLst/>
              </a:prstGeom>
              <a:blipFill>
                <a:blip r:embed="rId2"/>
                <a:stretch>
                  <a:fillRect l="-3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329FBF-B114-574A-BDDC-1D3D48B39EE2}"/>
                  </a:ext>
                </a:extLst>
              </p:cNvPr>
              <p:cNvSpPr txBox="1"/>
              <p:nvPr/>
            </p:nvSpPr>
            <p:spPr>
              <a:xfrm>
                <a:off x="5922010" y="2738458"/>
                <a:ext cx="1154483" cy="10270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1400" dirty="0">
                    <a:latin typeface="Cambria Math" panose="02040503050406030204" pitchFamily="18" charset="0"/>
                  </a:rPr>
                  <a:t>Example</a:t>
                </a:r>
                <a:r>
                  <a:rPr kumimoji="1" lang="en-US" altLang="ko-KR" sz="1400" dirty="0"/>
                  <a:t>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R" sz="1400" b="0" i="1" dirty="0">
                    <a:latin typeface="Cambria Math" panose="02040503050406030204" pitchFamily="18" charset="0"/>
                  </a:rPr>
                  <a:t> 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딥러닝</a:t>
                </a:r>
                <a:endParaRPr kumimoji="1" lang="en-US" altLang="ko-KR" sz="1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kumimoji="1" lang="en-US" altLang="ko-KR" sz="14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R" sz="1400" dirty="0">
                    <a:latin typeface="Cambria Math" panose="02040503050406030204" pitchFamily="18" charset="0"/>
                  </a:rPr>
                  <a:t> 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머신러닝</a:t>
                </a:r>
                <a:endParaRPr kumimoji="1" lang="en-US" altLang="ko-KR" sz="1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329FBF-B114-574A-BDDC-1D3D48B39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010" y="2738458"/>
                <a:ext cx="1154483" cy="1027076"/>
              </a:xfrm>
              <a:prstGeom prst="rect">
                <a:avLst/>
              </a:prstGeom>
              <a:blipFill>
                <a:blip r:embed="rId3"/>
                <a:stretch>
                  <a:fillRect l="-1087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6171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E7EF58-6EDA-AF40-89A4-8A9752B50F8C}"/>
              </a:ext>
            </a:extLst>
          </p:cNvPr>
          <p:cNvSpPr txBox="1"/>
          <p:nvPr/>
        </p:nvSpPr>
        <p:spPr>
          <a:xfrm>
            <a:off x="555074" y="4352361"/>
            <a:ext cx="1054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Data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707AA9-873B-4547-BAE4-12EE0BDB8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41" y="2399951"/>
            <a:ext cx="1842944" cy="1842944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356146A-F66E-EC40-8C76-7007BAF08E95}"/>
              </a:ext>
            </a:extLst>
          </p:cNvPr>
          <p:cNvCxnSpPr>
            <a:cxnSpLocks/>
          </p:cNvCxnSpPr>
          <p:nvPr/>
        </p:nvCxnSpPr>
        <p:spPr>
          <a:xfrm>
            <a:off x="2029200" y="3429000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26E65356-4CAF-9B4D-854F-4A31EFC666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88" r="62262"/>
          <a:stretch/>
        </p:blipFill>
        <p:spPr>
          <a:xfrm>
            <a:off x="2787414" y="2276193"/>
            <a:ext cx="2169460" cy="30341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35B0FEA-E8AE-FC41-AD95-B151FE8360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004" r="20332"/>
          <a:stretch/>
        </p:blipFill>
        <p:spPr>
          <a:xfrm>
            <a:off x="7877113" y="2276193"/>
            <a:ext cx="1846729" cy="303418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796462A-D45F-D84A-A875-8BB931C2CC55}"/>
              </a:ext>
            </a:extLst>
          </p:cNvPr>
          <p:cNvCxnSpPr>
            <a:cxnSpLocks/>
          </p:cNvCxnSpPr>
          <p:nvPr/>
        </p:nvCxnSpPr>
        <p:spPr>
          <a:xfrm>
            <a:off x="5001627" y="3429000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7DE1B41-895C-7642-8805-1A6191D23D4B}"/>
              </a:ext>
            </a:extLst>
          </p:cNvPr>
          <p:cNvSpPr txBox="1"/>
          <p:nvPr/>
        </p:nvSpPr>
        <p:spPr>
          <a:xfrm>
            <a:off x="5767617" y="3244334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Input Data</a:t>
            </a:r>
            <a:endParaRPr kumimoji="1"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1FE3184-A051-9D47-9222-6FA349F2B956}"/>
              </a:ext>
            </a:extLst>
          </p:cNvPr>
          <p:cNvCxnSpPr>
            <a:cxnSpLocks/>
          </p:cNvCxnSpPr>
          <p:nvPr/>
        </p:nvCxnSpPr>
        <p:spPr>
          <a:xfrm>
            <a:off x="7066370" y="3451412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0463707-E0B2-7C42-8802-93F36FA74D40}"/>
              </a:ext>
            </a:extLst>
          </p:cNvPr>
          <p:cNvCxnSpPr>
            <a:cxnSpLocks/>
          </p:cNvCxnSpPr>
          <p:nvPr/>
        </p:nvCxnSpPr>
        <p:spPr>
          <a:xfrm>
            <a:off x="9723842" y="3420036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D940758-5A64-CC40-8253-70DF706ED0F9}"/>
              </a:ext>
            </a:extLst>
          </p:cNvPr>
          <p:cNvSpPr txBox="1"/>
          <p:nvPr/>
        </p:nvSpPr>
        <p:spPr>
          <a:xfrm>
            <a:off x="10568706" y="3235370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Output</a:t>
            </a:r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EB9C7B-DF20-124B-ABF8-F44B7B448001}"/>
              </a:ext>
            </a:extLst>
          </p:cNvPr>
          <p:cNvSpPr txBox="1"/>
          <p:nvPr/>
        </p:nvSpPr>
        <p:spPr>
          <a:xfrm>
            <a:off x="269341" y="545812"/>
            <a:ext cx="2810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Lecture3 Review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D86C17-DFD2-A34D-8714-989B9CE62B7E}"/>
              </a:ext>
            </a:extLst>
          </p:cNvPr>
          <p:cNvSpPr txBox="1"/>
          <p:nvPr/>
        </p:nvSpPr>
        <p:spPr>
          <a:xfrm>
            <a:off x="2787414" y="4721693"/>
            <a:ext cx="3671967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accent1"/>
                </a:solidFill>
              </a:rPr>
              <a:t>Embedding vector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accent1"/>
                </a:solidFill>
              </a:rPr>
              <a:t>Pre-trained word2vec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accent1"/>
                </a:solidFill>
              </a:rPr>
              <a:t>Train while model training</a:t>
            </a:r>
          </a:p>
        </p:txBody>
      </p:sp>
    </p:spTree>
    <p:extLst>
      <p:ext uri="{BB962C8B-B14F-4D97-AF65-F5344CB8AC3E}">
        <p14:creationId xmlns:p14="http://schemas.microsoft.com/office/powerpoint/2010/main" val="17463230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2100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Jaccard Similarity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502508" y="2001795"/>
            <a:ext cx="5883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두 문장</a:t>
            </a:r>
            <a:r>
              <a:rPr kumimoji="1" lang="en-US" altLang="ko-KR" dirty="0"/>
              <a:t>(or </a:t>
            </a:r>
            <a:r>
              <a:rPr kumimoji="1" lang="ko-KR" altLang="en-US" dirty="0"/>
              <a:t>단어</a:t>
            </a:r>
            <a:r>
              <a:rPr kumimoji="1" lang="en-US" altLang="ko-KR" dirty="0"/>
              <a:t>)</a:t>
            </a:r>
            <a:r>
              <a:rPr kumimoji="1" lang="ko-KR" altLang="en-US" dirty="0"/>
              <a:t>의 집합에서의 교집합의 크기를 측정함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49E324-9A9E-5A40-B4A4-2BBB839D7506}"/>
                  </a:ext>
                </a:extLst>
              </p:cNvPr>
              <p:cNvSpPr txBox="1"/>
              <p:nvPr/>
            </p:nvSpPr>
            <p:spPr>
              <a:xfrm>
                <a:off x="502508" y="2738458"/>
                <a:ext cx="3930178" cy="13810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⋃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kumimoji="1" lang="en-US" altLang="ko-KR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𝑆𝑒𝑛𝑡𝑒𝑛𝑐𝑒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𝑜𝑟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𝑊𝑜𝑟𝑑</m:t>
                          </m:r>
                        </m:e>
                      </m:d>
                    </m:oMath>
                  </m:oMathPara>
                </a14:m>
                <a:endParaRPr kumimoji="1" lang="en-US" altLang="ko-KR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49E324-9A9E-5A40-B4A4-2BBB839D7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08" y="2738458"/>
                <a:ext cx="3930178" cy="1381084"/>
              </a:xfrm>
              <a:prstGeom prst="rect">
                <a:avLst/>
              </a:prstGeom>
              <a:blipFill>
                <a:blip r:embed="rId2"/>
                <a:stretch>
                  <a:fillRect l="-3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329FBF-B114-574A-BDDC-1D3D48B39EE2}"/>
                  </a:ext>
                </a:extLst>
              </p:cNvPr>
              <p:cNvSpPr txBox="1"/>
              <p:nvPr/>
            </p:nvSpPr>
            <p:spPr>
              <a:xfrm>
                <a:off x="5922010" y="2738458"/>
                <a:ext cx="2129429" cy="23197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1400" dirty="0">
                    <a:latin typeface="Cambria Math" panose="02040503050406030204" pitchFamily="18" charset="0"/>
                  </a:rPr>
                  <a:t>Example</a:t>
                </a:r>
                <a:r>
                  <a:rPr kumimoji="1" lang="en-US" altLang="ko-KR" sz="1400" dirty="0"/>
                  <a:t>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R" sz="1400" b="0" i="1" dirty="0">
                    <a:latin typeface="Cambria Math" panose="02040503050406030204" pitchFamily="18" charset="0"/>
                  </a:rPr>
                  <a:t> 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딥러닝</a:t>
                </a:r>
                <a:endParaRPr kumimoji="1" lang="en-US" altLang="ko-KR" sz="1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kumimoji="1" lang="en-US" altLang="ko-KR" sz="14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R" sz="1400" dirty="0">
                    <a:latin typeface="Cambria Math" panose="02040503050406030204" pitchFamily="18" charset="0"/>
                  </a:rPr>
                  <a:t> 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머신러닝</a:t>
                </a:r>
                <a:endParaRPr kumimoji="1" lang="en-US" altLang="ko-KR" sz="140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ko-KR" sz="140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1400" dirty="0">
                    <a:latin typeface="Cambria Math" panose="02040503050406030204" pitchFamily="18" charset="0"/>
                  </a:rPr>
                  <a:t>Jaccard Similarity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kumimoji="1" lang="en-US" altLang="ko-KR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⋂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ko-KR" altLang="en-US" sz="1400" dirty="0">
                    <a:latin typeface="Cambria Math" panose="02040503050406030204" pitchFamily="18" charset="0"/>
                  </a:rPr>
                  <a:t> 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{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러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닝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}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kumimoji="1" lang="en-US" altLang="ko-KR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⋃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ko-KR" sz="1400" dirty="0">
                    <a:latin typeface="Cambria Math" panose="02040503050406030204" pitchFamily="18" charset="0"/>
                  </a:rPr>
                  <a:t> {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딥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러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닝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머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신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}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329FBF-B114-574A-BDDC-1D3D48B39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010" y="2738458"/>
                <a:ext cx="2129429" cy="2319738"/>
              </a:xfrm>
              <a:prstGeom prst="rect">
                <a:avLst/>
              </a:prstGeom>
              <a:blipFill>
                <a:blip r:embed="rId3"/>
                <a:stretch>
                  <a:fillRect l="-592" b="-16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74967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2100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Jaccard Similarity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502508" y="2001795"/>
            <a:ext cx="5883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두 문장</a:t>
            </a:r>
            <a:r>
              <a:rPr kumimoji="1" lang="en-US" altLang="ko-KR" dirty="0"/>
              <a:t>(or </a:t>
            </a:r>
            <a:r>
              <a:rPr kumimoji="1" lang="ko-KR" altLang="en-US" dirty="0"/>
              <a:t>단어</a:t>
            </a:r>
            <a:r>
              <a:rPr kumimoji="1" lang="en-US" altLang="ko-KR" dirty="0"/>
              <a:t>)</a:t>
            </a:r>
            <a:r>
              <a:rPr kumimoji="1" lang="ko-KR" altLang="en-US" dirty="0"/>
              <a:t>의 집합에서의 교집합의 크기를 측정함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49E324-9A9E-5A40-B4A4-2BBB839D7506}"/>
                  </a:ext>
                </a:extLst>
              </p:cNvPr>
              <p:cNvSpPr txBox="1"/>
              <p:nvPr/>
            </p:nvSpPr>
            <p:spPr>
              <a:xfrm>
                <a:off x="502508" y="2738458"/>
                <a:ext cx="3930178" cy="13810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⋃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kumimoji="1" lang="en-US" altLang="ko-KR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𝑆𝑒𝑛𝑡𝑒𝑛𝑐𝑒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𝑜𝑟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𝑊𝑜𝑟𝑑</m:t>
                          </m:r>
                        </m:e>
                      </m:d>
                    </m:oMath>
                  </m:oMathPara>
                </a14:m>
                <a:endParaRPr kumimoji="1" lang="en-US" altLang="ko-KR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49E324-9A9E-5A40-B4A4-2BBB839D7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08" y="2738458"/>
                <a:ext cx="3930178" cy="1381084"/>
              </a:xfrm>
              <a:prstGeom prst="rect">
                <a:avLst/>
              </a:prstGeom>
              <a:blipFill>
                <a:blip r:embed="rId2"/>
                <a:stretch>
                  <a:fillRect l="-3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329FBF-B114-574A-BDDC-1D3D48B39EE2}"/>
                  </a:ext>
                </a:extLst>
              </p:cNvPr>
              <p:cNvSpPr txBox="1"/>
              <p:nvPr/>
            </p:nvSpPr>
            <p:spPr>
              <a:xfrm>
                <a:off x="5922010" y="2738458"/>
                <a:ext cx="2175019" cy="28375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1400" dirty="0">
                    <a:latin typeface="Cambria Math" panose="02040503050406030204" pitchFamily="18" charset="0"/>
                  </a:rPr>
                  <a:t>Example</a:t>
                </a:r>
                <a:r>
                  <a:rPr kumimoji="1" lang="en-US" altLang="ko-KR" sz="1400" dirty="0"/>
                  <a:t>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R" sz="1400" b="0" i="1" dirty="0">
                    <a:latin typeface="Cambria Math" panose="02040503050406030204" pitchFamily="18" charset="0"/>
                  </a:rPr>
                  <a:t> 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딥러닝</a:t>
                </a:r>
                <a:endParaRPr kumimoji="1" lang="en-US" altLang="ko-KR" sz="1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kumimoji="1" lang="en-US" altLang="ko-KR" sz="14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R" sz="1400" dirty="0">
                    <a:latin typeface="Cambria Math" panose="02040503050406030204" pitchFamily="18" charset="0"/>
                  </a:rPr>
                  <a:t> 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머신러닝</a:t>
                </a:r>
                <a:endParaRPr kumimoji="1" lang="en-US" altLang="ko-KR" sz="140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ko-KR" sz="140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1400" dirty="0">
                    <a:latin typeface="Cambria Math" panose="02040503050406030204" pitchFamily="18" charset="0"/>
                  </a:rPr>
                  <a:t>Jaccard Similarity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kumimoji="1" lang="en-US" altLang="ko-KR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⋂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ko-KR" altLang="en-US" sz="1400" dirty="0">
                    <a:latin typeface="Cambria Math" panose="02040503050406030204" pitchFamily="18" charset="0"/>
                  </a:rPr>
                  <a:t> 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{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러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닝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}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kumimoji="1" lang="en-US" altLang="ko-KR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⋃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ko-KR" sz="1400" dirty="0">
                    <a:latin typeface="Cambria Math" panose="02040503050406030204" pitchFamily="18" charset="0"/>
                  </a:rPr>
                  <a:t> {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딥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러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닝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머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신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}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14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kumimoji="1"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kumimoji="1"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R" sz="1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kumimoji="1" lang="en-US" altLang="ko-KR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⋂</m:t>
                            </m:r>
                            <m:r>
                              <a:rPr kumimoji="1" lang="en-US" altLang="ko-KR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num>
                      <m:den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kumimoji="1" lang="en-US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⋃</m:t>
                        </m:r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</m:t>
                    </m:r>
                  </m:oMath>
                </a14:m>
                <a:endParaRPr kumimoji="1" lang="en-US" altLang="ko-KR" sz="1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329FBF-B114-574A-BDDC-1D3D48B39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010" y="2738458"/>
                <a:ext cx="2175019" cy="2837508"/>
              </a:xfrm>
              <a:prstGeom prst="rect">
                <a:avLst/>
              </a:prstGeom>
              <a:blipFill>
                <a:blip r:embed="rId3"/>
                <a:stretch>
                  <a:fillRect l="-5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42729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382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Measuring Similarity by 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502508" y="2001795"/>
            <a:ext cx="581601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주어진 문장</a:t>
            </a:r>
            <a:r>
              <a:rPr kumimoji="1" lang="en-US" altLang="ko-KR" dirty="0"/>
              <a:t>(or </a:t>
            </a:r>
            <a:r>
              <a:rPr kumimoji="1" lang="ko-KR" altLang="en-US" dirty="0"/>
              <a:t>단어</a:t>
            </a:r>
            <a:r>
              <a:rPr kumimoji="1" lang="en-US" altLang="ko-KR" dirty="0"/>
              <a:t>)</a:t>
            </a:r>
            <a:r>
              <a:rPr kumimoji="1" lang="ko-KR" altLang="en-US" dirty="0" err="1"/>
              <a:t>를</a:t>
            </a:r>
            <a:r>
              <a:rPr kumimoji="1" lang="en-US" altLang="ko-KR" dirty="0"/>
              <a:t> </a:t>
            </a:r>
            <a:r>
              <a:rPr kumimoji="1" lang="ko-KR" altLang="en-US" dirty="0"/>
              <a:t>고정된 길이의 벡터로 만든 후 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두 벡터 사이의 거리</a:t>
            </a:r>
            <a:r>
              <a:rPr kumimoji="1" lang="en-US" altLang="ko-KR" dirty="0"/>
              <a:t>(Distance)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측정 </a:t>
            </a:r>
          </a:p>
        </p:txBody>
      </p:sp>
    </p:spTree>
    <p:extLst>
      <p:ext uri="{BB962C8B-B14F-4D97-AF65-F5344CB8AC3E}">
        <p14:creationId xmlns:p14="http://schemas.microsoft.com/office/powerpoint/2010/main" val="12998093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382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Measuring Similarity by 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502508" y="2001795"/>
            <a:ext cx="581601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주어진 문장</a:t>
            </a:r>
            <a:r>
              <a:rPr kumimoji="1" lang="en-US" altLang="ko-KR" dirty="0"/>
              <a:t>(or </a:t>
            </a:r>
            <a:r>
              <a:rPr kumimoji="1" lang="ko-KR" altLang="en-US" dirty="0"/>
              <a:t>단어</a:t>
            </a:r>
            <a:r>
              <a:rPr kumimoji="1" lang="en-US" altLang="ko-KR" dirty="0"/>
              <a:t>)</a:t>
            </a:r>
            <a:r>
              <a:rPr kumimoji="1" lang="ko-KR" altLang="en-US" dirty="0" err="1"/>
              <a:t>를</a:t>
            </a:r>
            <a:r>
              <a:rPr kumimoji="1" lang="en-US" altLang="ko-KR" dirty="0"/>
              <a:t> </a:t>
            </a:r>
            <a:r>
              <a:rPr kumimoji="1" lang="ko-KR" altLang="en-US" dirty="0"/>
              <a:t>고정된 길이의 벡터로 만든 후 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두 벡터 사이의 거리</a:t>
            </a:r>
            <a:r>
              <a:rPr kumimoji="1" lang="en-US" altLang="ko-KR" dirty="0"/>
              <a:t>(Distance)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측정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560C17-0A06-554B-B308-E546D7FE38A6}"/>
              </a:ext>
            </a:extLst>
          </p:cNvPr>
          <p:cNvSpPr txBox="1"/>
          <p:nvPr/>
        </p:nvSpPr>
        <p:spPr>
          <a:xfrm>
            <a:off x="698368" y="3703006"/>
            <a:ext cx="801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1</a:t>
            </a:r>
            <a:endParaRPr kumimoji="1"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F9ECE43-B659-DC4C-BC98-657ED0971A8E}"/>
              </a:ext>
            </a:extLst>
          </p:cNvPr>
          <p:cNvCxnSpPr>
            <a:cxnSpLocks/>
          </p:cNvCxnSpPr>
          <p:nvPr/>
        </p:nvCxnSpPr>
        <p:spPr>
          <a:xfrm>
            <a:off x="1500126" y="3890429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1B5B143-8463-9B41-9F29-D2FF4D0EDB30}"/>
              </a:ext>
            </a:extLst>
          </p:cNvPr>
          <p:cNvSpPr txBox="1"/>
          <p:nvPr/>
        </p:nvSpPr>
        <p:spPr>
          <a:xfrm>
            <a:off x="698368" y="5570076"/>
            <a:ext cx="801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2</a:t>
            </a:r>
            <a:endParaRPr kumimoji="1"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9FC063A-24EB-C04A-96E1-1C06BBFECAD7}"/>
              </a:ext>
            </a:extLst>
          </p:cNvPr>
          <p:cNvCxnSpPr>
            <a:cxnSpLocks/>
          </p:cNvCxnSpPr>
          <p:nvPr/>
        </p:nvCxnSpPr>
        <p:spPr>
          <a:xfrm>
            <a:off x="1500126" y="5757499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양쪽 대괄호 3">
            <a:extLst>
              <a:ext uri="{FF2B5EF4-FFF2-40B4-BE49-F238E27FC236}">
                <a16:creationId xmlns:a16="http://schemas.microsoft.com/office/drawing/2014/main" id="{EA19F26E-3A9B-114B-91DC-2117C93C2746}"/>
              </a:ext>
            </a:extLst>
          </p:cNvPr>
          <p:cNvSpPr/>
          <p:nvPr/>
        </p:nvSpPr>
        <p:spPr>
          <a:xfrm>
            <a:off x="2494570" y="3105079"/>
            <a:ext cx="561169" cy="1565186"/>
          </a:xfrm>
          <a:prstGeom prst="bracketPair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en-US" altLang="ko-KR" sz="1100" dirty="0"/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0.31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1.24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-0.48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⋮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0.03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-1.73</a:t>
            </a:r>
          </a:p>
          <a:p>
            <a:pPr algn="ctr">
              <a:lnSpc>
                <a:spcPct val="200000"/>
              </a:lnSpc>
            </a:pPr>
            <a:endParaRPr kumimoji="1" lang="ko-KR" altLang="en-US" sz="1100" dirty="0"/>
          </a:p>
        </p:txBody>
      </p: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0ABA9A32-6AE3-134C-A03A-560300E679BE}"/>
              </a:ext>
            </a:extLst>
          </p:cNvPr>
          <p:cNvSpPr/>
          <p:nvPr/>
        </p:nvSpPr>
        <p:spPr>
          <a:xfrm>
            <a:off x="2494570" y="4972149"/>
            <a:ext cx="561169" cy="1565186"/>
          </a:xfrm>
          <a:prstGeom prst="bracketPair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en-US" altLang="ko-KR" sz="1100" dirty="0"/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1.89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-2.14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0.33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⋮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-1.93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0.23</a:t>
            </a:r>
          </a:p>
          <a:p>
            <a:pPr algn="ctr">
              <a:lnSpc>
                <a:spcPct val="200000"/>
              </a:lnSpc>
            </a:pPr>
            <a:endParaRPr kumimoji="1"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6827940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382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Measuring Similarity by 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502508" y="2001795"/>
            <a:ext cx="581601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주어진 문장</a:t>
            </a:r>
            <a:r>
              <a:rPr kumimoji="1" lang="en-US" altLang="ko-KR" dirty="0"/>
              <a:t>(or </a:t>
            </a:r>
            <a:r>
              <a:rPr kumimoji="1" lang="ko-KR" altLang="en-US" dirty="0"/>
              <a:t>단어</a:t>
            </a:r>
            <a:r>
              <a:rPr kumimoji="1" lang="en-US" altLang="ko-KR" dirty="0"/>
              <a:t>)</a:t>
            </a:r>
            <a:r>
              <a:rPr kumimoji="1" lang="ko-KR" altLang="en-US" dirty="0" err="1"/>
              <a:t>를</a:t>
            </a:r>
            <a:r>
              <a:rPr kumimoji="1" lang="en-US" altLang="ko-KR" dirty="0"/>
              <a:t> </a:t>
            </a:r>
            <a:r>
              <a:rPr kumimoji="1" lang="ko-KR" altLang="en-US" dirty="0"/>
              <a:t>고정된 길이의 벡터로 만든 후 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두 벡터 사이의 거리</a:t>
            </a:r>
            <a:r>
              <a:rPr kumimoji="1" lang="en-US" altLang="ko-KR" dirty="0"/>
              <a:t>(Distance)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측정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560C17-0A06-554B-B308-E546D7FE38A6}"/>
              </a:ext>
            </a:extLst>
          </p:cNvPr>
          <p:cNvSpPr txBox="1"/>
          <p:nvPr/>
        </p:nvSpPr>
        <p:spPr>
          <a:xfrm>
            <a:off x="698368" y="3703006"/>
            <a:ext cx="801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1</a:t>
            </a:r>
            <a:endParaRPr kumimoji="1"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F9ECE43-B659-DC4C-BC98-657ED0971A8E}"/>
              </a:ext>
            </a:extLst>
          </p:cNvPr>
          <p:cNvCxnSpPr>
            <a:cxnSpLocks/>
          </p:cNvCxnSpPr>
          <p:nvPr/>
        </p:nvCxnSpPr>
        <p:spPr>
          <a:xfrm>
            <a:off x="1500126" y="3890429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1B5B143-8463-9B41-9F29-D2FF4D0EDB30}"/>
              </a:ext>
            </a:extLst>
          </p:cNvPr>
          <p:cNvSpPr txBox="1"/>
          <p:nvPr/>
        </p:nvSpPr>
        <p:spPr>
          <a:xfrm>
            <a:off x="698368" y="5570076"/>
            <a:ext cx="801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2</a:t>
            </a:r>
            <a:endParaRPr kumimoji="1"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9FC063A-24EB-C04A-96E1-1C06BBFECAD7}"/>
              </a:ext>
            </a:extLst>
          </p:cNvPr>
          <p:cNvCxnSpPr>
            <a:cxnSpLocks/>
          </p:cNvCxnSpPr>
          <p:nvPr/>
        </p:nvCxnSpPr>
        <p:spPr>
          <a:xfrm>
            <a:off x="1500126" y="5757499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양쪽 대괄호 3">
            <a:extLst>
              <a:ext uri="{FF2B5EF4-FFF2-40B4-BE49-F238E27FC236}">
                <a16:creationId xmlns:a16="http://schemas.microsoft.com/office/drawing/2014/main" id="{EA19F26E-3A9B-114B-91DC-2117C93C2746}"/>
              </a:ext>
            </a:extLst>
          </p:cNvPr>
          <p:cNvSpPr/>
          <p:nvPr/>
        </p:nvSpPr>
        <p:spPr>
          <a:xfrm>
            <a:off x="2494570" y="3105079"/>
            <a:ext cx="561169" cy="1565186"/>
          </a:xfrm>
          <a:prstGeom prst="bracketPair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en-US" altLang="ko-KR" sz="1100" dirty="0"/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0.31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1.24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-0.48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⋮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0.03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-1.73</a:t>
            </a:r>
          </a:p>
          <a:p>
            <a:pPr algn="ctr">
              <a:lnSpc>
                <a:spcPct val="200000"/>
              </a:lnSpc>
            </a:pPr>
            <a:endParaRPr kumimoji="1" lang="ko-KR" altLang="en-US" sz="1100" dirty="0"/>
          </a:p>
        </p:txBody>
      </p: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0ABA9A32-6AE3-134C-A03A-560300E679BE}"/>
              </a:ext>
            </a:extLst>
          </p:cNvPr>
          <p:cNvSpPr/>
          <p:nvPr/>
        </p:nvSpPr>
        <p:spPr>
          <a:xfrm>
            <a:off x="2494570" y="4972149"/>
            <a:ext cx="561169" cy="1565186"/>
          </a:xfrm>
          <a:prstGeom prst="bracketPair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en-US" altLang="ko-KR" sz="1100" dirty="0"/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1.89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-2.14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0.33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⋮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-1.93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0.23</a:t>
            </a:r>
          </a:p>
          <a:p>
            <a:pPr algn="ctr">
              <a:lnSpc>
                <a:spcPct val="200000"/>
              </a:lnSpc>
            </a:pPr>
            <a:endParaRPr kumimoji="1" lang="ko-KR" altLang="en-US" sz="1100" dirty="0"/>
          </a:p>
        </p:txBody>
      </p:sp>
      <p:cxnSp>
        <p:nvCxnSpPr>
          <p:cNvPr id="13" name="꺾인 연결선[E] 12">
            <a:extLst>
              <a:ext uri="{FF2B5EF4-FFF2-40B4-BE49-F238E27FC236}">
                <a16:creationId xmlns:a16="http://schemas.microsoft.com/office/drawing/2014/main" id="{A56529F9-3811-DA47-9150-6F6FD1DE52DA}"/>
              </a:ext>
            </a:extLst>
          </p:cNvPr>
          <p:cNvCxnSpPr/>
          <p:nvPr/>
        </p:nvCxnSpPr>
        <p:spPr>
          <a:xfrm>
            <a:off x="3303696" y="3887672"/>
            <a:ext cx="914400" cy="914400"/>
          </a:xfrm>
          <a:prstGeom prst="bentConnector3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[E] 13">
            <a:extLst>
              <a:ext uri="{FF2B5EF4-FFF2-40B4-BE49-F238E27FC236}">
                <a16:creationId xmlns:a16="http://schemas.microsoft.com/office/drawing/2014/main" id="{D8DD05C6-334E-3140-A500-3A18D95272C9}"/>
              </a:ext>
            </a:extLst>
          </p:cNvPr>
          <p:cNvCxnSpPr>
            <a:cxnSpLocks/>
          </p:cNvCxnSpPr>
          <p:nvPr/>
        </p:nvCxnSpPr>
        <p:spPr>
          <a:xfrm flipV="1">
            <a:off x="3298402" y="4802072"/>
            <a:ext cx="914400" cy="912577"/>
          </a:xfrm>
          <a:prstGeom prst="bentConnector3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3F5452A-7E2F-AE46-B2D6-8542AD5E22C7}"/>
              </a:ext>
            </a:extLst>
          </p:cNvPr>
          <p:cNvSpPr txBox="1"/>
          <p:nvPr/>
        </p:nvSpPr>
        <p:spPr>
          <a:xfrm>
            <a:off x="4333545" y="4617406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C00000"/>
                </a:solidFill>
              </a:rPr>
              <a:t>0.8</a:t>
            </a:r>
            <a:endParaRPr kumimoji="1" lang="ko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2133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382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Measuring Similarity by 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502508" y="2001795"/>
            <a:ext cx="581601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주어진 문장</a:t>
            </a:r>
            <a:r>
              <a:rPr kumimoji="1" lang="en-US" altLang="ko-KR" dirty="0"/>
              <a:t>(or </a:t>
            </a:r>
            <a:r>
              <a:rPr kumimoji="1" lang="ko-KR" altLang="en-US" dirty="0"/>
              <a:t>단어</a:t>
            </a:r>
            <a:r>
              <a:rPr kumimoji="1" lang="en-US" altLang="ko-KR" dirty="0"/>
              <a:t>)</a:t>
            </a:r>
            <a:r>
              <a:rPr kumimoji="1" lang="ko-KR" altLang="en-US" dirty="0" err="1"/>
              <a:t>를</a:t>
            </a:r>
            <a:r>
              <a:rPr kumimoji="1" lang="en-US" altLang="ko-KR" dirty="0"/>
              <a:t> </a:t>
            </a:r>
            <a:r>
              <a:rPr kumimoji="1" lang="ko-KR" altLang="en-US" dirty="0"/>
              <a:t>고정된 길이의 벡터로 만든 후 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두 벡터 사이의 거리</a:t>
            </a:r>
            <a:r>
              <a:rPr kumimoji="1" lang="en-US" altLang="ko-KR" dirty="0"/>
              <a:t>(Distance)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측정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560C17-0A06-554B-B308-E546D7FE38A6}"/>
              </a:ext>
            </a:extLst>
          </p:cNvPr>
          <p:cNvSpPr txBox="1"/>
          <p:nvPr/>
        </p:nvSpPr>
        <p:spPr>
          <a:xfrm>
            <a:off x="698368" y="3703006"/>
            <a:ext cx="801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1</a:t>
            </a:r>
            <a:endParaRPr kumimoji="1"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F9ECE43-B659-DC4C-BC98-657ED0971A8E}"/>
              </a:ext>
            </a:extLst>
          </p:cNvPr>
          <p:cNvCxnSpPr>
            <a:cxnSpLocks/>
          </p:cNvCxnSpPr>
          <p:nvPr/>
        </p:nvCxnSpPr>
        <p:spPr>
          <a:xfrm>
            <a:off x="1500126" y="3890429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1B5B143-8463-9B41-9F29-D2FF4D0EDB30}"/>
              </a:ext>
            </a:extLst>
          </p:cNvPr>
          <p:cNvSpPr txBox="1"/>
          <p:nvPr/>
        </p:nvSpPr>
        <p:spPr>
          <a:xfrm>
            <a:off x="698368" y="5570076"/>
            <a:ext cx="801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2</a:t>
            </a:r>
            <a:endParaRPr kumimoji="1"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9FC063A-24EB-C04A-96E1-1C06BBFECAD7}"/>
              </a:ext>
            </a:extLst>
          </p:cNvPr>
          <p:cNvCxnSpPr>
            <a:cxnSpLocks/>
          </p:cNvCxnSpPr>
          <p:nvPr/>
        </p:nvCxnSpPr>
        <p:spPr>
          <a:xfrm>
            <a:off x="1500126" y="5757499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양쪽 대괄호 3">
            <a:extLst>
              <a:ext uri="{FF2B5EF4-FFF2-40B4-BE49-F238E27FC236}">
                <a16:creationId xmlns:a16="http://schemas.microsoft.com/office/drawing/2014/main" id="{EA19F26E-3A9B-114B-91DC-2117C93C2746}"/>
              </a:ext>
            </a:extLst>
          </p:cNvPr>
          <p:cNvSpPr/>
          <p:nvPr/>
        </p:nvSpPr>
        <p:spPr>
          <a:xfrm>
            <a:off x="2494570" y="3105079"/>
            <a:ext cx="561169" cy="1565186"/>
          </a:xfrm>
          <a:prstGeom prst="bracketPair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en-US" altLang="ko-KR" sz="1100" dirty="0"/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0.31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1.24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-0.48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⋮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0.03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-1.73</a:t>
            </a:r>
          </a:p>
          <a:p>
            <a:pPr algn="ctr">
              <a:lnSpc>
                <a:spcPct val="200000"/>
              </a:lnSpc>
            </a:pPr>
            <a:endParaRPr kumimoji="1" lang="ko-KR" altLang="en-US" sz="1100" dirty="0"/>
          </a:p>
        </p:txBody>
      </p: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0ABA9A32-6AE3-134C-A03A-560300E679BE}"/>
              </a:ext>
            </a:extLst>
          </p:cNvPr>
          <p:cNvSpPr/>
          <p:nvPr/>
        </p:nvSpPr>
        <p:spPr>
          <a:xfrm>
            <a:off x="2494570" y="4972149"/>
            <a:ext cx="561169" cy="1565186"/>
          </a:xfrm>
          <a:prstGeom prst="bracketPair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en-US" altLang="ko-KR" sz="1100" dirty="0"/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1.89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-2.14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0.33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⋮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-1.93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0.23</a:t>
            </a:r>
          </a:p>
          <a:p>
            <a:pPr algn="ctr">
              <a:lnSpc>
                <a:spcPct val="200000"/>
              </a:lnSpc>
            </a:pPr>
            <a:endParaRPr kumimoji="1" lang="ko-KR" altLang="en-US" sz="1100" dirty="0"/>
          </a:p>
        </p:txBody>
      </p:sp>
      <p:cxnSp>
        <p:nvCxnSpPr>
          <p:cNvPr id="13" name="꺾인 연결선[E] 12">
            <a:extLst>
              <a:ext uri="{FF2B5EF4-FFF2-40B4-BE49-F238E27FC236}">
                <a16:creationId xmlns:a16="http://schemas.microsoft.com/office/drawing/2014/main" id="{A56529F9-3811-DA47-9150-6F6FD1DE52DA}"/>
              </a:ext>
            </a:extLst>
          </p:cNvPr>
          <p:cNvCxnSpPr/>
          <p:nvPr/>
        </p:nvCxnSpPr>
        <p:spPr>
          <a:xfrm>
            <a:off x="3303696" y="3887672"/>
            <a:ext cx="914400" cy="914400"/>
          </a:xfrm>
          <a:prstGeom prst="bentConnector3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[E] 13">
            <a:extLst>
              <a:ext uri="{FF2B5EF4-FFF2-40B4-BE49-F238E27FC236}">
                <a16:creationId xmlns:a16="http://schemas.microsoft.com/office/drawing/2014/main" id="{D8DD05C6-334E-3140-A500-3A18D95272C9}"/>
              </a:ext>
            </a:extLst>
          </p:cNvPr>
          <p:cNvCxnSpPr>
            <a:cxnSpLocks/>
          </p:cNvCxnSpPr>
          <p:nvPr/>
        </p:nvCxnSpPr>
        <p:spPr>
          <a:xfrm flipV="1">
            <a:off x="3298402" y="4802072"/>
            <a:ext cx="914400" cy="912577"/>
          </a:xfrm>
          <a:prstGeom prst="bentConnector3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3F5452A-7E2F-AE46-B2D6-8542AD5E22C7}"/>
              </a:ext>
            </a:extLst>
          </p:cNvPr>
          <p:cNvSpPr txBox="1"/>
          <p:nvPr/>
        </p:nvSpPr>
        <p:spPr>
          <a:xfrm>
            <a:off x="4333545" y="4617406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C00000"/>
                </a:solidFill>
              </a:rPr>
              <a:t>0.8</a:t>
            </a:r>
            <a:endParaRPr kumimoji="1"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0CF910E-3F90-A042-AEC9-E20FCE37C993}"/>
              </a:ext>
            </a:extLst>
          </p:cNvPr>
          <p:cNvSpPr/>
          <p:nvPr/>
        </p:nvSpPr>
        <p:spPr>
          <a:xfrm>
            <a:off x="3475256" y="3716464"/>
            <a:ext cx="561169" cy="2200802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885347E-8AB4-B448-A515-04ECA8C19124}"/>
              </a:ext>
            </a:extLst>
          </p:cNvPr>
          <p:cNvCxnSpPr>
            <a:cxnSpLocks/>
          </p:cNvCxnSpPr>
          <p:nvPr/>
        </p:nvCxnSpPr>
        <p:spPr>
          <a:xfrm flipV="1">
            <a:off x="4050184" y="3660086"/>
            <a:ext cx="1527656" cy="320936"/>
          </a:xfrm>
          <a:prstGeom prst="straightConnector1">
            <a:avLst/>
          </a:prstGeom>
          <a:ln w="53975">
            <a:solidFill>
              <a:srgbClr val="FF0000">
                <a:alpha val="53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10DF46B-A21D-1846-88C9-961C559D9DA2}"/>
              </a:ext>
            </a:extLst>
          </p:cNvPr>
          <p:cNvSpPr txBox="1"/>
          <p:nvPr/>
        </p:nvSpPr>
        <p:spPr>
          <a:xfrm>
            <a:off x="5591599" y="3261862"/>
            <a:ext cx="3967176" cy="574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b="1" dirty="0">
                <a:solidFill>
                  <a:srgbClr val="FF0000">
                    <a:alpha val="53000"/>
                  </a:srgbClr>
                </a:solidFill>
              </a:rPr>
              <a:t>How measuring distance?</a:t>
            </a:r>
            <a:endParaRPr kumimoji="1" lang="ko-KR" altLang="en-US" sz="2400" dirty="0">
              <a:solidFill>
                <a:srgbClr val="FF0000">
                  <a:alpha val="53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3960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382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Measuring Similarity by 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502508" y="2001795"/>
            <a:ext cx="581601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주어진 문장</a:t>
            </a:r>
            <a:r>
              <a:rPr kumimoji="1" lang="en-US" altLang="ko-KR" dirty="0"/>
              <a:t>(or </a:t>
            </a:r>
            <a:r>
              <a:rPr kumimoji="1" lang="ko-KR" altLang="en-US" dirty="0"/>
              <a:t>단어</a:t>
            </a:r>
            <a:r>
              <a:rPr kumimoji="1" lang="en-US" altLang="ko-KR" dirty="0"/>
              <a:t>)</a:t>
            </a:r>
            <a:r>
              <a:rPr kumimoji="1" lang="ko-KR" altLang="en-US" dirty="0" err="1"/>
              <a:t>를</a:t>
            </a:r>
            <a:r>
              <a:rPr kumimoji="1" lang="en-US" altLang="ko-KR" dirty="0"/>
              <a:t> </a:t>
            </a:r>
            <a:r>
              <a:rPr kumimoji="1" lang="ko-KR" altLang="en-US" dirty="0"/>
              <a:t>고정된 길이의 벡터로 만든 후 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두 벡터 사이의 거리</a:t>
            </a:r>
            <a:r>
              <a:rPr kumimoji="1" lang="en-US" altLang="ko-KR" dirty="0"/>
              <a:t>(Distance)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측정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560C17-0A06-554B-B308-E546D7FE38A6}"/>
              </a:ext>
            </a:extLst>
          </p:cNvPr>
          <p:cNvSpPr txBox="1"/>
          <p:nvPr/>
        </p:nvSpPr>
        <p:spPr>
          <a:xfrm>
            <a:off x="698368" y="3703006"/>
            <a:ext cx="801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1</a:t>
            </a:r>
            <a:endParaRPr kumimoji="1"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F9ECE43-B659-DC4C-BC98-657ED0971A8E}"/>
              </a:ext>
            </a:extLst>
          </p:cNvPr>
          <p:cNvCxnSpPr>
            <a:cxnSpLocks/>
          </p:cNvCxnSpPr>
          <p:nvPr/>
        </p:nvCxnSpPr>
        <p:spPr>
          <a:xfrm>
            <a:off x="1500126" y="3890429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1B5B143-8463-9B41-9F29-D2FF4D0EDB30}"/>
              </a:ext>
            </a:extLst>
          </p:cNvPr>
          <p:cNvSpPr txBox="1"/>
          <p:nvPr/>
        </p:nvSpPr>
        <p:spPr>
          <a:xfrm>
            <a:off x="698368" y="5570076"/>
            <a:ext cx="801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2</a:t>
            </a:r>
            <a:endParaRPr kumimoji="1"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9FC063A-24EB-C04A-96E1-1C06BBFECAD7}"/>
              </a:ext>
            </a:extLst>
          </p:cNvPr>
          <p:cNvCxnSpPr>
            <a:cxnSpLocks/>
          </p:cNvCxnSpPr>
          <p:nvPr/>
        </p:nvCxnSpPr>
        <p:spPr>
          <a:xfrm>
            <a:off x="1500126" y="5757499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양쪽 대괄호 3">
            <a:extLst>
              <a:ext uri="{FF2B5EF4-FFF2-40B4-BE49-F238E27FC236}">
                <a16:creationId xmlns:a16="http://schemas.microsoft.com/office/drawing/2014/main" id="{EA19F26E-3A9B-114B-91DC-2117C93C2746}"/>
              </a:ext>
            </a:extLst>
          </p:cNvPr>
          <p:cNvSpPr/>
          <p:nvPr/>
        </p:nvSpPr>
        <p:spPr>
          <a:xfrm>
            <a:off x="2494570" y="3105079"/>
            <a:ext cx="561169" cy="1565186"/>
          </a:xfrm>
          <a:prstGeom prst="bracketPair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en-US" altLang="ko-KR" sz="1100" dirty="0"/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0.31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1.24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-0.48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⋮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0.03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-1.73</a:t>
            </a:r>
          </a:p>
          <a:p>
            <a:pPr algn="ctr">
              <a:lnSpc>
                <a:spcPct val="200000"/>
              </a:lnSpc>
            </a:pPr>
            <a:endParaRPr kumimoji="1" lang="ko-KR" altLang="en-US" sz="1100" dirty="0"/>
          </a:p>
        </p:txBody>
      </p: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0ABA9A32-6AE3-134C-A03A-560300E679BE}"/>
              </a:ext>
            </a:extLst>
          </p:cNvPr>
          <p:cNvSpPr/>
          <p:nvPr/>
        </p:nvSpPr>
        <p:spPr>
          <a:xfrm>
            <a:off x="2494570" y="4972149"/>
            <a:ext cx="561169" cy="1565186"/>
          </a:xfrm>
          <a:prstGeom prst="bracketPair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en-US" altLang="ko-KR" sz="1100" dirty="0"/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1.89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-2.14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0.33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⋮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-1.93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0.23</a:t>
            </a:r>
          </a:p>
          <a:p>
            <a:pPr algn="ctr">
              <a:lnSpc>
                <a:spcPct val="200000"/>
              </a:lnSpc>
            </a:pPr>
            <a:endParaRPr kumimoji="1" lang="ko-KR" altLang="en-US" sz="1100" dirty="0"/>
          </a:p>
        </p:txBody>
      </p:sp>
      <p:cxnSp>
        <p:nvCxnSpPr>
          <p:cNvPr id="13" name="꺾인 연결선[E] 12">
            <a:extLst>
              <a:ext uri="{FF2B5EF4-FFF2-40B4-BE49-F238E27FC236}">
                <a16:creationId xmlns:a16="http://schemas.microsoft.com/office/drawing/2014/main" id="{A56529F9-3811-DA47-9150-6F6FD1DE52DA}"/>
              </a:ext>
            </a:extLst>
          </p:cNvPr>
          <p:cNvCxnSpPr/>
          <p:nvPr/>
        </p:nvCxnSpPr>
        <p:spPr>
          <a:xfrm>
            <a:off x="3303696" y="3887672"/>
            <a:ext cx="914400" cy="914400"/>
          </a:xfrm>
          <a:prstGeom prst="bentConnector3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[E] 13">
            <a:extLst>
              <a:ext uri="{FF2B5EF4-FFF2-40B4-BE49-F238E27FC236}">
                <a16:creationId xmlns:a16="http://schemas.microsoft.com/office/drawing/2014/main" id="{D8DD05C6-334E-3140-A500-3A18D95272C9}"/>
              </a:ext>
            </a:extLst>
          </p:cNvPr>
          <p:cNvCxnSpPr>
            <a:cxnSpLocks/>
          </p:cNvCxnSpPr>
          <p:nvPr/>
        </p:nvCxnSpPr>
        <p:spPr>
          <a:xfrm flipV="1">
            <a:off x="3298402" y="4802072"/>
            <a:ext cx="914400" cy="912577"/>
          </a:xfrm>
          <a:prstGeom prst="bentConnector3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3F5452A-7E2F-AE46-B2D6-8542AD5E22C7}"/>
              </a:ext>
            </a:extLst>
          </p:cNvPr>
          <p:cNvSpPr txBox="1"/>
          <p:nvPr/>
        </p:nvSpPr>
        <p:spPr>
          <a:xfrm>
            <a:off x="4333545" y="4617406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C00000"/>
                </a:solidFill>
              </a:rPr>
              <a:t>0.8</a:t>
            </a:r>
            <a:endParaRPr kumimoji="1"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0CF910E-3F90-A042-AEC9-E20FCE37C993}"/>
              </a:ext>
            </a:extLst>
          </p:cNvPr>
          <p:cNvSpPr/>
          <p:nvPr/>
        </p:nvSpPr>
        <p:spPr>
          <a:xfrm>
            <a:off x="3475256" y="3716464"/>
            <a:ext cx="561169" cy="2200802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885347E-8AB4-B448-A515-04ECA8C19124}"/>
              </a:ext>
            </a:extLst>
          </p:cNvPr>
          <p:cNvCxnSpPr>
            <a:cxnSpLocks/>
          </p:cNvCxnSpPr>
          <p:nvPr/>
        </p:nvCxnSpPr>
        <p:spPr>
          <a:xfrm flipV="1">
            <a:off x="4050184" y="3660086"/>
            <a:ext cx="1527656" cy="320936"/>
          </a:xfrm>
          <a:prstGeom prst="straightConnector1">
            <a:avLst/>
          </a:prstGeom>
          <a:ln w="53975">
            <a:solidFill>
              <a:srgbClr val="FF0000">
                <a:alpha val="53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10DF46B-A21D-1846-88C9-961C559D9DA2}"/>
              </a:ext>
            </a:extLst>
          </p:cNvPr>
          <p:cNvSpPr txBox="1"/>
          <p:nvPr/>
        </p:nvSpPr>
        <p:spPr>
          <a:xfrm>
            <a:off x="5591599" y="3261862"/>
            <a:ext cx="3967176" cy="574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b="1" dirty="0">
                <a:solidFill>
                  <a:srgbClr val="FF0000">
                    <a:alpha val="53000"/>
                  </a:srgbClr>
                </a:solidFill>
              </a:rPr>
              <a:t>How measuring distance?</a:t>
            </a:r>
            <a:endParaRPr kumimoji="1" lang="ko-KR" altLang="en-US" sz="2400" dirty="0">
              <a:solidFill>
                <a:srgbClr val="FF0000">
                  <a:alpha val="53000"/>
                </a:srgb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5EA664-02E3-4143-8ACB-D4508E75C09F}"/>
              </a:ext>
            </a:extLst>
          </p:cNvPr>
          <p:cNvSpPr txBox="1"/>
          <p:nvPr/>
        </p:nvSpPr>
        <p:spPr>
          <a:xfrm>
            <a:off x="6431280" y="4267200"/>
            <a:ext cx="2630848" cy="2220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kumimoji="1" lang="en-US" altLang="ko-KR" dirty="0"/>
              <a:t>Euclidean Distance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kumimoji="1" lang="en-US" altLang="ko-KR" dirty="0"/>
              <a:t>Manhattan Distance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kumimoji="1" lang="en-US" altLang="ko-KR" dirty="0"/>
              <a:t>Cosine Distance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05245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341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Distance</a:t>
            </a:r>
            <a:r>
              <a:rPr kumimoji="1" lang="ko-KR" altLang="en-US" b="1" dirty="0">
                <a:solidFill>
                  <a:schemeClr val="accent1"/>
                </a:solidFill>
              </a:rPr>
              <a:t>란</a:t>
            </a:r>
            <a:r>
              <a:rPr kumimoji="1" lang="en-US" altLang="ko-KR" b="1" dirty="0">
                <a:solidFill>
                  <a:schemeClr val="accent1"/>
                </a:solidFill>
              </a:rPr>
              <a:t>? (In Mathematics)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74F4C2-4ECE-E844-A371-026D49A37352}"/>
              </a:ext>
            </a:extLst>
          </p:cNvPr>
          <p:cNvSpPr txBox="1"/>
          <p:nvPr/>
        </p:nvSpPr>
        <p:spPr>
          <a:xfrm>
            <a:off x="365857" y="1913572"/>
            <a:ext cx="680346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Distance</a:t>
            </a:r>
            <a:r>
              <a:rPr kumimoji="1" lang="ko-KR" altLang="en-US" dirty="0"/>
              <a:t>란 어떤 한 쌍의 값에 대해서 특정 조건을 만족시키면서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하나의 실수</a:t>
            </a:r>
            <a:r>
              <a:rPr kumimoji="1" lang="en-US" altLang="ko-KR" dirty="0"/>
              <a:t> </a:t>
            </a:r>
            <a:r>
              <a:rPr kumimoji="1" lang="ko-KR" altLang="en-US" dirty="0"/>
              <a:t>값을 만드는 함수이다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5332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341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Distance</a:t>
            </a:r>
            <a:r>
              <a:rPr kumimoji="1" lang="ko-KR" altLang="en-US" b="1" dirty="0">
                <a:solidFill>
                  <a:schemeClr val="accent1"/>
                </a:solidFill>
              </a:rPr>
              <a:t>란</a:t>
            </a:r>
            <a:r>
              <a:rPr kumimoji="1" lang="en-US" altLang="ko-KR" b="1" dirty="0">
                <a:solidFill>
                  <a:schemeClr val="accent1"/>
                </a:solidFill>
              </a:rPr>
              <a:t>? (In Mathematics)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74F4C2-4ECE-E844-A371-026D49A37352}"/>
              </a:ext>
            </a:extLst>
          </p:cNvPr>
          <p:cNvSpPr txBox="1"/>
          <p:nvPr/>
        </p:nvSpPr>
        <p:spPr>
          <a:xfrm>
            <a:off x="365857" y="1913572"/>
            <a:ext cx="680346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Distance</a:t>
            </a:r>
            <a:r>
              <a:rPr kumimoji="1" lang="ko-KR" altLang="en-US" dirty="0"/>
              <a:t>란 어떤 한 쌍의 값에 대해서 특정 조건을 만족시키면서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하나의 실수</a:t>
            </a:r>
            <a:r>
              <a:rPr kumimoji="1" lang="en-US" altLang="ko-KR" dirty="0"/>
              <a:t> </a:t>
            </a:r>
            <a:r>
              <a:rPr kumimoji="1" lang="ko-KR" altLang="en-US" dirty="0"/>
              <a:t>값을 만드는 함수이다</a:t>
            </a:r>
            <a:r>
              <a:rPr kumimoji="1" lang="en-US" altLang="ko-KR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258F43-5865-B94A-886A-EB160A18E6C3}"/>
                  </a:ext>
                </a:extLst>
              </p:cNvPr>
              <p:cNvSpPr txBox="1"/>
              <p:nvPr/>
            </p:nvSpPr>
            <p:spPr>
              <a:xfrm>
                <a:off x="629920" y="3149600"/>
                <a:ext cx="3901902" cy="25853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ko-KR" b="0" i="0" smtClean="0">
                          <a:latin typeface="Cambria Math" panose="02040503050406030204" pitchFamily="18" charset="0"/>
                        </a:rPr>
                        <m:t>Distance</m:t>
                      </m:r>
                      <m:r>
                        <a:rPr kumimoji="1" lang="en-US" altLang="ko-K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ko-KR" b="0" i="0" smtClean="0">
                          <a:latin typeface="Cambria Math" panose="02040503050406030204" pitchFamily="18" charset="0"/>
                        </a:rPr>
                        <m:t>between</m:t>
                      </m:r>
                      <m:r>
                        <a:rPr kumimoji="1" lang="en-US" altLang="ko-K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ko-KR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kumimoji="1" lang="en-US" altLang="ko-KR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kumimoji="1" lang="en-US" altLang="ko-KR" b="0" i="0" smtClean="0"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kumimoji="1" lang="en-US" altLang="ko-KR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kumimoji="1" lang="en-US" altLang="ko-KR" b="0" i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kumimoji="1" lang="en-US" altLang="ko-KR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kumimoji="1" lang="en-US" altLang="ko-KR" b="0" dirty="0"/>
              </a:p>
              <a:p>
                <a:pPr>
                  <a:lnSpc>
                    <a:spcPct val="150000"/>
                  </a:lnSpc>
                </a:pPr>
                <a:endParaRPr kumimoji="1" lang="en-US" altLang="ko-KR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1.  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kumimoji="1" lang="en-US" altLang="ko-KR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. 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kumimoji="1" lang="en-US" altLang="ko-KR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3.  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kumimoji="1" lang="en-US" altLang="ko-KR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4.  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≥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258F43-5865-B94A-886A-EB160A18E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20" y="3149600"/>
                <a:ext cx="3901902" cy="25853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03605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3764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Euclidean Distance (L2 Distance)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365857" y="2011955"/>
            <a:ext cx="8275022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흔히 거리라 부르는 개념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일반적으로 두 점 사이를 자로 쟀을 때 구해지는 값</a:t>
            </a:r>
            <a:r>
              <a:rPr kumimoji="1" lang="en-US" altLang="ko-KR" dirty="0"/>
              <a:t>.</a:t>
            </a:r>
          </a:p>
          <a:p>
            <a:pPr>
              <a:lnSpc>
                <a:spcPct val="150000"/>
              </a:lnSpc>
            </a:pP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2009A0-BE20-1342-8B11-3B8956D6A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323" y="2783362"/>
            <a:ext cx="3637280" cy="31176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869C9BA-7F45-A648-8697-16C96544774A}"/>
                  </a:ext>
                </a:extLst>
              </p:cNvPr>
              <p:cNvSpPr txBox="1"/>
              <p:nvPr/>
            </p:nvSpPr>
            <p:spPr>
              <a:xfrm>
                <a:off x="466269" y="3125399"/>
                <a:ext cx="5950988" cy="29707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p>
                            <m:sSup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kumimoji="1" lang="en-US" altLang="ko-KR" sz="2000" b="0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             = </m:t>
                      </m:r>
                      <m:rad>
                        <m:radPr>
                          <m:degHide m:val="on"/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kumimoji="1" lang="en-US" altLang="ko-KR" sz="2000" dirty="0"/>
              </a:p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869C9BA-7F45-A648-8697-16C965447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69" y="3125399"/>
                <a:ext cx="5950988" cy="2970750"/>
              </a:xfrm>
              <a:prstGeom prst="rect">
                <a:avLst/>
              </a:prstGeom>
              <a:blipFill>
                <a:blip r:embed="rId3"/>
                <a:stretch>
                  <a:fillRect l="-2132" r="-213" b="-246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0264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E7EF58-6EDA-AF40-89A4-8A9752B50F8C}"/>
              </a:ext>
            </a:extLst>
          </p:cNvPr>
          <p:cNvSpPr txBox="1"/>
          <p:nvPr/>
        </p:nvSpPr>
        <p:spPr>
          <a:xfrm>
            <a:off x="555074" y="4352361"/>
            <a:ext cx="1054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Data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707AA9-873B-4547-BAE4-12EE0BDB8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41" y="2399951"/>
            <a:ext cx="1842944" cy="1842944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356146A-F66E-EC40-8C76-7007BAF08E95}"/>
              </a:ext>
            </a:extLst>
          </p:cNvPr>
          <p:cNvCxnSpPr>
            <a:cxnSpLocks/>
          </p:cNvCxnSpPr>
          <p:nvPr/>
        </p:nvCxnSpPr>
        <p:spPr>
          <a:xfrm>
            <a:off x="2029200" y="3429000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26E65356-4CAF-9B4D-854F-4A31EFC666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88" r="62262"/>
          <a:stretch/>
        </p:blipFill>
        <p:spPr>
          <a:xfrm>
            <a:off x="2787414" y="2276193"/>
            <a:ext cx="2169460" cy="30341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35B0FEA-E8AE-FC41-AD95-B151FE8360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004" r="20332"/>
          <a:stretch/>
        </p:blipFill>
        <p:spPr>
          <a:xfrm>
            <a:off x="7877113" y="2276193"/>
            <a:ext cx="1846729" cy="303418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796462A-D45F-D84A-A875-8BB931C2CC55}"/>
              </a:ext>
            </a:extLst>
          </p:cNvPr>
          <p:cNvCxnSpPr>
            <a:cxnSpLocks/>
          </p:cNvCxnSpPr>
          <p:nvPr/>
        </p:nvCxnSpPr>
        <p:spPr>
          <a:xfrm>
            <a:off x="5001627" y="3429000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7DE1B41-895C-7642-8805-1A6191D23D4B}"/>
              </a:ext>
            </a:extLst>
          </p:cNvPr>
          <p:cNvSpPr txBox="1"/>
          <p:nvPr/>
        </p:nvSpPr>
        <p:spPr>
          <a:xfrm>
            <a:off x="5767617" y="3244334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Input Data</a:t>
            </a:r>
            <a:endParaRPr kumimoji="1"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1FE3184-A051-9D47-9222-6FA349F2B956}"/>
              </a:ext>
            </a:extLst>
          </p:cNvPr>
          <p:cNvCxnSpPr>
            <a:cxnSpLocks/>
          </p:cNvCxnSpPr>
          <p:nvPr/>
        </p:nvCxnSpPr>
        <p:spPr>
          <a:xfrm>
            <a:off x="7066370" y="3451412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0463707-E0B2-7C42-8802-93F36FA74D40}"/>
              </a:ext>
            </a:extLst>
          </p:cNvPr>
          <p:cNvCxnSpPr>
            <a:cxnSpLocks/>
          </p:cNvCxnSpPr>
          <p:nvPr/>
        </p:nvCxnSpPr>
        <p:spPr>
          <a:xfrm>
            <a:off x="9723842" y="3420036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D940758-5A64-CC40-8253-70DF706ED0F9}"/>
              </a:ext>
            </a:extLst>
          </p:cNvPr>
          <p:cNvSpPr txBox="1"/>
          <p:nvPr/>
        </p:nvSpPr>
        <p:spPr>
          <a:xfrm>
            <a:off x="10568706" y="3235370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Output</a:t>
            </a:r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EB9C7B-DF20-124B-ABF8-F44B7B448001}"/>
              </a:ext>
            </a:extLst>
          </p:cNvPr>
          <p:cNvSpPr txBox="1"/>
          <p:nvPr/>
        </p:nvSpPr>
        <p:spPr>
          <a:xfrm>
            <a:off x="269341" y="545812"/>
            <a:ext cx="2810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Lecture3 Review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B5128-A6E7-2645-9405-544074188474}"/>
              </a:ext>
            </a:extLst>
          </p:cNvPr>
          <p:cNvSpPr txBox="1"/>
          <p:nvPr/>
        </p:nvSpPr>
        <p:spPr>
          <a:xfrm>
            <a:off x="7877113" y="4721693"/>
            <a:ext cx="374820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accent1"/>
                </a:solidFill>
              </a:rPr>
              <a:t>Convolutional Neural Networks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accent1"/>
                </a:solidFill>
              </a:rPr>
              <a:t>etc...</a:t>
            </a:r>
          </a:p>
        </p:txBody>
      </p:sp>
    </p:spTree>
    <p:extLst>
      <p:ext uri="{BB962C8B-B14F-4D97-AF65-F5344CB8AC3E}">
        <p14:creationId xmlns:p14="http://schemas.microsoft.com/office/powerpoint/2010/main" val="19192811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3764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Euclidean Distance (L2 Distance)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365857" y="2011955"/>
            <a:ext cx="8275022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흔히 거리라 부르는 개념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일반적으로 두 점 사이를 자로 쟀을 때 구해지는 값</a:t>
            </a:r>
            <a:r>
              <a:rPr kumimoji="1" lang="en-US" altLang="ko-KR" dirty="0"/>
              <a:t>.</a:t>
            </a:r>
          </a:p>
          <a:p>
            <a:pPr>
              <a:lnSpc>
                <a:spcPct val="150000"/>
              </a:lnSpc>
            </a:pP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2009A0-BE20-1342-8B11-3B8956D6A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323" y="2783362"/>
            <a:ext cx="3637280" cy="31176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869C9BA-7F45-A648-8697-16C96544774A}"/>
                  </a:ext>
                </a:extLst>
              </p:cNvPr>
              <p:cNvSpPr txBox="1"/>
              <p:nvPr/>
            </p:nvSpPr>
            <p:spPr>
              <a:xfrm>
                <a:off x="466269" y="3125399"/>
                <a:ext cx="5950988" cy="29707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p>
                            <m:sSup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kumimoji="1" lang="en-US" altLang="ko-KR" sz="2000" b="0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             = </m:t>
                      </m:r>
                      <m:rad>
                        <m:radPr>
                          <m:degHide m:val="on"/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kumimoji="1" lang="en-US" altLang="ko-KR" sz="2000" dirty="0"/>
              </a:p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869C9BA-7F45-A648-8697-16C965447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69" y="3125399"/>
                <a:ext cx="5950988" cy="2970750"/>
              </a:xfrm>
              <a:prstGeom prst="rect">
                <a:avLst/>
              </a:prstGeom>
              <a:blipFill>
                <a:blip r:embed="rId3"/>
                <a:stretch>
                  <a:fillRect l="-2132" r="-213" b="-246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553650B8-5C1C-8546-AD16-0F026FEA6909}"/>
              </a:ext>
            </a:extLst>
          </p:cNvPr>
          <p:cNvCxnSpPr>
            <a:cxnSpLocks/>
          </p:cNvCxnSpPr>
          <p:nvPr/>
        </p:nvCxnSpPr>
        <p:spPr>
          <a:xfrm>
            <a:off x="8422640" y="4897120"/>
            <a:ext cx="164592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7D6D9C0-6C59-DF48-BC0C-5899C6FF6AE1}"/>
              </a:ext>
            </a:extLst>
          </p:cNvPr>
          <p:cNvCxnSpPr>
            <a:cxnSpLocks/>
          </p:cNvCxnSpPr>
          <p:nvPr/>
        </p:nvCxnSpPr>
        <p:spPr>
          <a:xfrm>
            <a:off x="10068560" y="3556000"/>
            <a:ext cx="0" cy="134112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2622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3764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Euclidean Distance (L2 Distance)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365857" y="2011955"/>
            <a:ext cx="8275022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흔히 거리라 부르는 개념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일반적으로 두 점 사이를 자로 쟀을 때 구해지는 값</a:t>
            </a:r>
            <a:r>
              <a:rPr kumimoji="1" lang="en-US" altLang="ko-KR" dirty="0"/>
              <a:t>.</a:t>
            </a:r>
          </a:p>
          <a:p>
            <a:pPr>
              <a:lnSpc>
                <a:spcPct val="150000"/>
              </a:lnSpc>
            </a:pP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2009A0-BE20-1342-8B11-3B8956D6A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323" y="2783362"/>
            <a:ext cx="3637280" cy="31176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869C9BA-7F45-A648-8697-16C96544774A}"/>
                  </a:ext>
                </a:extLst>
              </p:cNvPr>
              <p:cNvSpPr txBox="1"/>
              <p:nvPr/>
            </p:nvSpPr>
            <p:spPr>
              <a:xfrm>
                <a:off x="466269" y="3125399"/>
                <a:ext cx="5950988" cy="29707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p>
                            <m:sSup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kumimoji="1" lang="en-US" altLang="ko-KR" sz="2000" b="0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             = </m:t>
                      </m:r>
                      <m:rad>
                        <m:radPr>
                          <m:degHide m:val="on"/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kumimoji="1" lang="en-US" altLang="ko-KR" sz="2000" dirty="0"/>
              </a:p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869C9BA-7F45-A648-8697-16C965447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69" y="3125399"/>
                <a:ext cx="5950988" cy="2970750"/>
              </a:xfrm>
              <a:prstGeom prst="rect">
                <a:avLst/>
              </a:prstGeom>
              <a:blipFill>
                <a:blip r:embed="rId3"/>
                <a:stretch>
                  <a:fillRect l="-2132" r="-213" b="-246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553650B8-5C1C-8546-AD16-0F026FEA6909}"/>
              </a:ext>
            </a:extLst>
          </p:cNvPr>
          <p:cNvCxnSpPr>
            <a:cxnSpLocks/>
          </p:cNvCxnSpPr>
          <p:nvPr/>
        </p:nvCxnSpPr>
        <p:spPr>
          <a:xfrm>
            <a:off x="8422640" y="4897120"/>
            <a:ext cx="164592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7D6D9C0-6C59-DF48-BC0C-5899C6FF6AE1}"/>
              </a:ext>
            </a:extLst>
          </p:cNvPr>
          <p:cNvCxnSpPr>
            <a:cxnSpLocks/>
          </p:cNvCxnSpPr>
          <p:nvPr/>
        </p:nvCxnSpPr>
        <p:spPr>
          <a:xfrm>
            <a:off x="10068560" y="3556000"/>
            <a:ext cx="0" cy="134112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E5BE644-0C00-BE4F-876A-DCEA48D198E9}"/>
              </a:ext>
            </a:extLst>
          </p:cNvPr>
          <p:cNvSpPr txBox="1"/>
          <p:nvPr/>
        </p:nvSpPr>
        <p:spPr>
          <a:xfrm>
            <a:off x="9089948" y="489712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FF0000"/>
                </a:solidFill>
              </a:rPr>
              <a:t>6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719537-929C-E84F-B7A3-B5A8CD6BEF55}"/>
              </a:ext>
            </a:extLst>
          </p:cNvPr>
          <p:cNvSpPr txBox="1"/>
          <p:nvPr/>
        </p:nvSpPr>
        <p:spPr>
          <a:xfrm>
            <a:off x="10068560" y="415845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FF0000"/>
                </a:solidFill>
              </a:rPr>
              <a:t>5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0147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3764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Euclidean Distance (L2 Distance)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365857" y="2011955"/>
            <a:ext cx="8275022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흔히 거리라 부르는 개념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일반적으로 두 점 사이를 자로 쟀을 때 구해지는 값</a:t>
            </a:r>
            <a:r>
              <a:rPr kumimoji="1" lang="en-US" altLang="ko-KR" dirty="0"/>
              <a:t>.</a:t>
            </a:r>
          </a:p>
          <a:p>
            <a:pPr>
              <a:lnSpc>
                <a:spcPct val="150000"/>
              </a:lnSpc>
            </a:pP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2009A0-BE20-1342-8B11-3B8956D6A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323" y="2783362"/>
            <a:ext cx="3637280" cy="31176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869C9BA-7F45-A648-8697-16C96544774A}"/>
                  </a:ext>
                </a:extLst>
              </p:cNvPr>
              <p:cNvSpPr txBox="1"/>
              <p:nvPr/>
            </p:nvSpPr>
            <p:spPr>
              <a:xfrm>
                <a:off x="466269" y="3125399"/>
                <a:ext cx="5950988" cy="29707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p>
                            <m:sSup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kumimoji="1" lang="en-US" altLang="ko-KR" sz="2000" b="0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             = </m:t>
                      </m:r>
                      <m:rad>
                        <m:radPr>
                          <m:degHide m:val="on"/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kumimoji="1" lang="en-US" altLang="ko-KR" sz="2000" dirty="0"/>
              </a:p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869C9BA-7F45-A648-8697-16C965447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69" y="3125399"/>
                <a:ext cx="5950988" cy="2970750"/>
              </a:xfrm>
              <a:prstGeom prst="rect">
                <a:avLst/>
              </a:prstGeom>
              <a:blipFill>
                <a:blip r:embed="rId3"/>
                <a:stretch>
                  <a:fillRect l="-2132" r="-213" b="-246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553650B8-5C1C-8546-AD16-0F026FEA6909}"/>
              </a:ext>
            </a:extLst>
          </p:cNvPr>
          <p:cNvCxnSpPr>
            <a:cxnSpLocks/>
          </p:cNvCxnSpPr>
          <p:nvPr/>
        </p:nvCxnSpPr>
        <p:spPr>
          <a:xfrm>
            <a:off x="8422640" y="4897120"/>
            <a:ext cx="164592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7D6D9C0-6C59-DF48-BC0C-5899C6FF6AE1}"/>
              </a:ext>
            </a:extLst>
          </p:cNvPr>
          <p:cNvCxnSpPr>
            <a:cxnSpLocks/>
          </p:cNvCxnSpPr>
          <p:nvPr/>
        </p:nvCxnSpPr>
        <p:spPr>
          <a:xfrm>
            <a:off x="10068560" y="3556000"/>
            <a:ext cx="0" cy="134112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E5BE644-0C00-BE4F-876A-DCEA48D198E9}"/>
              </a:ext>
            </a:extLst>
          </p:cNvPr>
          <p:cNvSpPr txBox="1"/>
          <p:nvPr/>
        </p:nvSpPr>
        <p:spPr>
          <a:xfrm>
            <a:off x="9089948" y="489712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FF0000"/>
                </a:solidFill>
              </a:rPr>
              <a:t>6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719537-929C-E84F-B7A3-B5A8CD6BEF55}"/>
              </a:ext>
            </a:extLst>
          </p:cNvPr>
          <p:cNvSpPr txBox="1"/>
          <p:nvPr/>
        </p:nvSpPr>
        <p:spPr>
          <a:xfrm>
            <a:off x="10068560" y="415845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FF0000"/>
                </a:solidFill>
              </a:rPr>
              <a:t>5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528E27-10C1-6744-8CE5-3446B080ABFE}"/>
                  </a:ext>
                </a:extLst>
              </p:cNvPr>
              <p:cNvSpPr txBox="1"/>
              <p:nvPr/>
            </p:nvSpPr>
            <p:spPr>
              <a:xfrm>
                <a:off x="8670247" y="6096149"/>
                <a:ext cx="1939056" cy="438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kumimoji="1" lang="en-US" altLang="ko-K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kumimoji="1" lang="en-US" altLang="ko-KR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R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</m:e>
                            <m:sup>
                              <m:r>
                                <a:rPr kumimoji="1" lang="en-US" altLang="ko-KR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kumimoji="1" lang="en-US" altLang="ko-K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en-US" altLang="ko-KR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R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e>
                            <m:sup>
                              <m:r>
                                <a:rPr kumimoji="1" lang="en-US" altLang="ko-KR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rad>
                      <m:r>
                        <a:rPr kumimoji="1" lang="en-US" altLang="ko-K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ko-K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kumimoji="1" lang="en-US" altLang="ko-K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𝟔𝟏</m:t>
                          </m:r>
                        </m:e>
                      </m:rad>
                    </m:oMath>
                  </m:oMathPara>
                </a14:m>
                <a:endParaRPr kumimoji="1" lang="ko-KR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528E27-10C1-6744-8CE5-3446B080AB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0247" y="6096149"/>
                <a:ext cx="1939056" cy="4389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05380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3916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Manhattan Distance (L1 Distance)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365857" y="2011955"/>
            <a:ext cx="4717958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 err="1"/>
              <a:t>비유클리드</a:t>
            </a:r>
            <a:r>
              <a:rPr kumimoji="1" lang="ko-KR" altLang="en-US" dirty="0"/>
              <a:t> 기하학에서 자주 사용되는 거리</a:t>
            </a:r>
            <a:r>
              <a:rPr kumimoji="1"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A421F0-EC0F-7946-9E48-04444A2F8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400" y="2892967"/>
            <a:ext cx="3251200" cy="32512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4568B3-BD05-C840-B1A8-546E04875F85}"/>
                  </a:ext>
                </a:extLst>
              </p:cNvPr>
              <p:cNvSpPr txBox="1"/>
              <p:nvPr/>
            </p:nvSpPr>
            <p:spPr>
              <a:xfrm>
                <a:off x="404426" y="3125399"/>
                <a:ext cx="6074676" cy="23376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+…+</m:t>
                      </m:r>
                      <m:sSup>
                        <m:sSup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kumimoji="1" lang="en-US" altLang="ko-KR" sz="2000" b="0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             =</m:t>
                      </m:r>
                      <m:nary>
                        <m:naryPr>
                          <m:chr m:val="∑"/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kumimoji="1" lang="en-US" altLang="ko-KR" sz="2000" dirty="0"/>
              </a:p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4568B3-BD05-C840-B1A8-546E04875F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26" y="3125399"/>
                <a:ext cx="6074676" cy="2337691"/>
              </a:xfrm>
              <a:prstGeom prst="rect">
                <a:avLst/>
              </a:prstGeom>
              <a:blipFill>
                <a:blip r:embed="rId3"/>
                <a:stretch>
                  <a:fillRect l="-2088" t="-5946" b="-383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50350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3916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Manhattan Distance (L1 Distance)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365857" y="2011955"/>
            <a:ext cx="4717958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 err="1"/>
              <a:t>비유클리드</a:t>
            </a:r>
            <a:r>
              <a:rPr kumimoji="1" lang="ko-KR" altLang="en-US" dirty="0"/>
              <a:t> 기하학에서 자주 사용되는 거리</a:t>
            </a:r>
            <a:r>
              <a:rPr kumimoji="1" lang="en-US" altLang="ko-KR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27D9B94-A432-7446-A612-8D04F2649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323" y="2783362"/>
            <a:ext cx="3637280" cy="311766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D120100-B65F-D243-86B8-A451B5DE55DF}"/>
                  </a:ext>
                </a:extLst>
              </p:cNvPr>
              <p:cNvSpPr txBox="1"/>
              <p:nvPr/>
            </p:nvSpPr>
            <p:spPr>
              <a:xfrm>
                <a:off x="404426" y="3125399"/>
                <a:ext cx="6074676" cy="23376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+…+</m:t>
                      </m:r>
                      <m:sSup>
                        <m:sSup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kumimoji="1" lang="en-US" altLang="ko-KR" sz="2000" b="0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             =</m:t>
                      </m:r>
                      <m:nary>
                        <m:naryPr>
                          <m:chr m:val="∑"/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kumimoji="1" lang="en-US" altLang="ko-KR" sz="2000" dirty="0"/>
              </a:p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D120100-B65F-D243-86B8-A451B5DE5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26" y="3125399"/>
                <a:ext cx="6074676" cy="2337691"/>
              </a:xfrm>
              <a:prstGeom prst="rect">
                <a:avLst/>
              </a:prstGeom>
              <a:blipFill>
                <a:blip r:embed="rId3"/>
                <a:stretch>
                  <a:fillRect l="-2088" t="-5946" b="-383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5487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3916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Manhattan Distance (L1 Distance)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365857" y="2011955"/>
            <a:ext cx="4717958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 err="1"/>
              <a:t>비유클리드</a:t>
            </a:r>
            <a:r>
              <a:rPr kumimoji="1" lang="ko-KR" altLang="en-US" dirty="0"/>
              <a:t> 기하학에서 자주 사용되는 거리</a:t>
            </a:r>
            <a:r>
              <a:rPr kumimoji="1" lang="en-US" altLang="ko-KR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27D9B94-A432-7446-A612-8D04F2649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323" y="2783362"/>
            <a:ext cx="3637280" cy="3117669"/>
          </a:xfrm>
          <a:prstGeom prst="rect">
            <a:avLst/>
          </a:prstGeom>
        </p:spPr>
      </p:pic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242CD1D3-D6B7-9549-8347-B15FE7A6989C}"/>
              </a:ext>
            </a:extLst>
          </p:cNvPr>
          <p:cNvCxnSpPr>
            <a:cxnSpLocks/>
          </p:cNvCxnSpPr>
          <p:nvPr/>
        </p:nvCxnSpPr>
        <p:spPr>
          <a:xfrm>
            <a:off x="8422640" y="4897120"/>
            <a:ext cx="164592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93D46E62-C0EA-0842-B1DA-105C8130161A}"/>
              </a:ext>
            </a:extLst>
          </p:cNvPr>
          <p:cNvCxnSpPr>
            <a:cxnSpLocks/>
          </p:cNvCxnSpPr>
          <p:nvPr/>
        </p:nvCxnSpPr>
        <p:spPr>
          <a:xfrm>
            <a:off x="10068560" y="3556000"/>
            <a:ext cx="0" cy="134112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1011B8-C244-E344-8E8E-4C23CF64CF85}"/>
                  </a:ext>
                </a:extLst>
              </p:cNvPr>
              <p:cNvSpPr txBox="1"/>
              <p:nvPr/>
            </p:nvSpPr>
            <p:spPr>
              <a:xfrm>
                <a:off x="404426" y="3125399"/>
                <a:ext cx="6074676" cy="23376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+…+</m:t>
                      </m:r>
                      <m:sSup>
                        <m:sSup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kumimoji="1" lang="en-US" altLang="ko-KR" sz="2000" b="0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             =</m:t>
                      </m:r>
                      <m:nary>
                        <m:naryPr>
                          <m:chr m:val="∑"/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kumimoji="1" lang="en-US" altLang="ko-KR" sz="2000" dirty="0"/>
              </a:p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1011B8-C244-E344-8E8E-4C23CF64CF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26" y="3125399"/>
                <a:ext cx="6074676" cy="2337691"/>
              </a:xfrm>
              <a:prstGeom prst="rect">
                <a:avLst/>
              </a:prstGeom>
              <a:blipFill>
                <a:blip r:embed="rId3"/>
                <a:stretch>
                  <a:fillRect l="-2088" t="-5946" b="-383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02773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3916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Manhattan Distance (L1 Distance)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365857" y="2011955"/>
            <a:ext cx="4717958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 err="1"/>
              <a:t>비유클리드</a:t>
            </a:r>
            <a:r>
              <a:rPr kumimoji="1" lang="ko-KR" altLang="en-US" dirty="0"/>
              <a:t> 기하학에서 자주 사용되는 거리</a:t>
            </a:r>
            <a:r>
              <a:rPr kumimoji="1" lang="en-US" altLang="ko-KR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27D9B94-A432-7446-A612-8D04F2649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323" y="2783362"/>
            <a:ext cx="3637280" cy="3117669"/>
          </a:xfrm>
          <a:prstGeom prst="rect">
            <a:avLst/>
          </a:prstGeom>
        </p:spPr>
      </p:pic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242CD1D3-D6B7-9549-8347-B15FE7A6989C}"/>
              </a:ext>
            </a:extLst>
          </p:cNvPr>
          <p:cNvCxnSpPr>
            <a:cxnSpLocks/>
          </p:cNvCxnSpPr>
          <p:nvPr/>
        </p:nvCxnSpPr>
        <p:spPr>
          <a:xfrm>
            <a:off x="8422640" y="4897120"/>
            <a:ext cx="164592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93D46E62-C0EA-0842-B1DA-105C8130161A}"/>
              </a:ext>
            </a:extLst>
          </p:cNvPr>
          <p:cNvCxnSpPr>
            <a:cxnSpLocks/>
          </p:cNvCxnSpPr>
          <p:nvPr/>
        </p:nvCxnSpPr>
        <p:spPr>
          <a:xfrm>
            <a:off x="10068560" y="3556000"/>
            <a:ext cx="0" cy="134112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95F7B2F-2EBB-F84D-8C75-F81A22A6A546}"/>
              </a:ext>
            </a:extLst>
          </p:cNvPr>
          <p:cNvSpPr txBox="1"/>
          <p:nvPr/>
        </p:nvSpPr>
        <p:spPr>
          <a:xfrm>
            <a:off x="9089948" y="489712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FF0000"/>
                </a:solidFill>
              </a:rPr>
              <a:t>6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315F2B-4C94-1B45-AB1C-19A36DA4D64A}"/>
              </a:ext>
            </a:extLst>
          </p:cNvPr>
          <p:cNvSpPr txBox="1"/>
          <p:nvPr/>
        </p:nvSpPr>
        <p:spPr>
          <a:xfrm>
            <a:off x="10068560" y="415845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FF0000"/>
                </a:solidFill>
              </a:rPr>
              <a:t>5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7F54CC-8D53-1942-970B-DB8747C52D3A}"/>
                  </a:ext>
                </a:extLst>
              </p:cNvPr>
              <p:cNvSpPr txBox="1"/>
              <p:nvPr/>
            </p:nvSpPr>
            <p:spPr>
              <a:xfrm>
                <a:off x="404426" y="3125399"/>
                <a:ext cx="6074676" cy="23376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+…+</m:t>
                      </m:r>
                      <m:sSup>
                        <m:sSup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kumimoji="1" lang="en-US" altLang="ko-KR" sz="2000" b="0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             =</m:t>
                      </m:r>
                      <m:nary>
                        <m:naryPr>
                          <m:chr m:val="∑"/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kumimoji="1" lang="en-US" altLang="ko-KR" sz="2000" dirty="0"/>
              </a:p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7F54CC-8D53-1942-970B-DB8747C52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26" y="3125399"/>
                <a:ext cx="6074676" cy="2337691"/>
              </a:xfrm>
              <a:prstGeom prst="rect">
                <a:avLst/>
              </a:prstGeom>
              <a:blipFill>
                <a:blip r:embed="rId3"/>
                <a:stretch>
                  <a:fillRect l="-2088" t="-5946" b="-383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55122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3916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Manhattan Distance (L1 Distance)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365857" y="2011955"/>
            <a:ext cx="4717958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 err="1"/>
              <a:t>비유클리드</a:t>
            </a:r>
            <a:r>
              <a:rPr kumimoji="1" lang="ko-KR" altLang="en-US" dirty="0"/>
              <a:t> 기하학에서 자주 사용되는 거리</a:t>
            </a:r>
            <a:r>
              <a:rPr kumimoji="1" lang="en-US" altLang="ko-KR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27D9B94-A432-7446-A612-8D04F2649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323" y="2783362"/>
            <a:ext cx="3637280" cy="3117669"/>
          </a:xfrm>
          <a:prstGeom prst="rect">
            <a:avLst/>
          </a:prstGeom>
        </p:spPr>
      </p:pic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242CD1D3-D6B7-9549-8347-B15FE7A6989C}"/>
              </a:ext>
            </a:extLst>
          </p:cNvPr>
          <p:cNvCxnSpPr>
            <a:cxnSpLocks/>
          </p:cNvCxnSpPr>
          <p:nvPr/>
        </p:nvCxnSpPr>
        <p:spPr>
          <a:xfrm>
            <a:off x="8422640" y="4897120"/>
            <a:ext cx="164592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93D46E62-C0EA-0842-B1DA-105C8130161A}"/>
              </a:ext>
            </a:extLst>
          </p:cNvPr>
          <p:cNvCxnSpPr>
            <a:cxnSpLocks/>
          </p:cNvCxnSpPr>
          <p:nvPr/>
        </p:nvCxnSpPr>
        <p:spPr>
          <a:xfrm>
            <a:off x="10068560" y="3556000"/>
            <a:ext cx="0" cy="134112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95F7B2F-2EBB-F84D-8C75-F81A22A6A546}"/>
              </a:ext>
            </a:extLst>
          </p:cNvPr>
          <p:cNvSpPr txBox="1"/>
          <p:nvPr/>
        </p:nvSpPr>
        <p:spPr>
          <a:xfrm>
            <a:off x="9089948" y="489712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FF0000"/>
                </a:solidFill>
              </a:rPr>
              <a:t>6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315F2B-4C94-1B45-AB1C-19A36DA4D64A}"/>
              </a:ext>
            </a:extLst>
          </p:cNvPr>
          <p:cNvSpPr txBox="1"/>
          <p:nvPr/>
        </p:nvSpPr>
        <p:spPr>
          <a:xfrm>
            <a:off x="10068560" y="415845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FF0000"/>
                </a:solidFill>
              </a:rPr>
              <a:t>5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6C0042-2AF2-E348-94C8-FC40CCD93D34}"/>
              </a:ext>
            </a:extLst>
          </p:cNvPr>
          <p:cNvSpPr txBox="1"/>
          <p:nvPr/>
        </p:nvSpPr>
        <p:spPr>
          <a:xfrm>
            <a:off x="8829105" y="6096149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FF0000"/>
                </a:solidFill>
              </a:rPr>
              <a:t>6 + 5 = 11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2CDE2F-C3A7-744F-84E7-93B13AD1D56C}"/>
                  </a:ext>
                </a:extLst>
              </p:cNvPr>
              <p:cNvSpPr txBox="1"/>
              <p:nvPr/>
            </p:nvSpPr>
            <p:spPr>
              <a:xfrm>
                <a:off x="404426" y="3125399"/>
                <a:ext cx="6074676" cy="23376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+…+</m:t>
                      </m:r>
                      <m:sSup>
                        <m:sSup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kumimoji="1" lang="en-US" altLang="ko-KR" sz="2000" b="0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             =</m:t>
                      </m:r>
                      <m:nary>
                        <m:naryPr>
                          <m:chr m:val="∑"/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kumimoji="1" lang="en-US" altLang="ko-KR" sz="2000" dirty="0"/>
              </a:p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2CDE2F-C3A7-744F-84E7-93B13AD1D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26" y="3125399"/>
                <a:ext cx="6074676" cy="2337691"/>
              </a:xfrm>
              <a:prstGeom prst="rect">
                <a:avLst/>
              </a:prstGeom>
              <a:blipFill>
                <a:blip r:embed="rId3"/>
                <a:stretch>
                  <a:fillRect l="-2088" t="-5946" b="-383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02655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Cosine 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365857" y="2011955"/>
            <a:ext cx="5075428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두 벡터 사이의 각도를 이용해 </a:t>
            </a:r>
            <a:r>
              <a:rPr kumimoji="1" lang="en-US" altLang="ko-KR" dirty="0"/>
              <a:t>Distance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구함</a:t>
            </a:r>
            <a:r>
              <a:rPr kumimoji="1" lang="en-US" altLang="ko-KR" dirty="0"/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869C9BA-7F45-A648-8697-16C96544774A}"/>
                  </a:ext>
                </a:extLst>
              </p:cNvPr>
              <p:cNvSpPr txBox="1"/>
              <p:nvPr/>
            </p:nvSpPr>
            <p:spPr>
              <a:xfrm>
                <a:off x="567258" y="3192936"/>
                <a:ext cx="4713470" cy="31192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2000" b="0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             =</m:t>
                      </m:r>
                      <m:f>
                        <m:f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num>
                        <m:den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kumimoji="1" lang="en-US" altLang="ko-KR" sz="20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ko-KR" sz="8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  <m:rad>
                            <m:radPr>
                              <m:degHide m:val="on"/>
                              <m:ctrlP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kumimoji="1" lang="en-US" altLang="ko-KR" sz="2000" b="0" i="0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869C9BA-7F45-A648-8697-16C965447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58" y="3192936"/>
                <a:ext cx="4713470" cy="3119252"/>
              </a:xfrm>
              <a:prstGeom prst="rect">
                <a:avLst/>
              </a:prstGeom>
              <a:blipFill>
                <a:blip r:embed="rId2"/>
                <a:stretch>
                  <a:fillRect l="-2688" b="-4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5515E122-F8E3-784D-8CC5-B4678B79B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120" y="2881745"/>
            <a:ext cx="4498900" cy="247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6760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Cosine 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365857" y="2011955"/>
            <a:ext cx="5075428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두 벡터 사이의 각도를 이용해 </a:t>
            </a:r>
            <a:r>
              <a:rPr kumimoji="1" lang="en-US" altLang="ko-KR" dirty="0"/>
              <a:t>Distance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구함</a:t>
            </a:r>
            <a:r>
              <a:rPr kumimoji="1" lang="en-US" altLang="ko-KR" dirty="0"/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15405A3-0761-CA43-934D-7047E4135480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7101840" y="2606095"/>
            <a:ext cx="2250385" cy="2473906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3AA2AB2F-1082-944F-927A-7B2D71C7BB07}"/>
              </a:ext>
            </a:extLst>
          </p:cNvPr>
          <p:cNvCxnSpPr/>
          <p:nvPr/>
        </p:nvCxnSpPr>
        <p:spPr>
          <a:xfrm>
            <a:off x="7101840" y="2881745"/>
            <a:ext cx="0" cy="249289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76D3CDBD-B8D4-DA4A-932F-82DFA7EA8131}"/>
              </a:ext>
            </a:extLst>
          </p:cNvPr>
          <p:cNvCxnSpPr/>
          <p:nvPr/>
        </p:nvCxnSpPr>
        <p:spPr>
          <a:xfrm>
            <a:off x="6750717" y="5080000"/>
            <a:ext cx="4557363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D6A08162-69B2-2C47-AFDD-1FCF0E681591}"/>
              </a:ext>
            </a:extLst>
          </p:cNvPr>
          <p:cNvSpPr/>
          <p:nvPr/>
        </p:nvSpPr>
        <p:spPr>
          <a:xfrm>
            <a:off x="9341681" y="2544639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AA3F9CE-1B5B-9B4F-8008-A525DC9FB363}"/>
              </a:ext>
            </a:extLst>
          </p:cNvPr>
          <p:cNvSpPr/>
          <p:nvPr/>
        </p:nvSpPr>
        <p:spPr>
          <a:xfrm>
            <a:off x="7995041" y="4454401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8B6481D-D168-0C45-9879-A16CDEB04777}"/>
              </a:ext>
            </a:extLst>
          </p:cNvPr>
          <p:cNvSpPr/>
          <p:nvPr/>
        </p:nvSpPr>
        <p:spPr>
          <a:xfrm>
            <a:off x="10619178" y="3263776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86DCB34-A6A8-B541-ABCD-C61528F11AD6}"/>
              </a:ext>
            </a:extLst>
          </p:cNvPr>
          <p:cNvCxnSpPr>
            <a:cxnSpLocks/>
            <a:endCxn id="14" idx="3"/>
          </p:cNvCxnSpPr>
          <p:nvPr/>
        </p:nvCxnSpPr>
        <p:spPr>
          <a:xfrm flipV="1">
            <a:off x="7101840" y="4515857"/>
            <a:ext cx="903745" cy="564144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AD74B2B-C523-0341-881E-B1B3AF40AF5F}"/>
              </a:ext>
            </a:extLst>
          </p:cNvPr>
          <p:cNvCxnSpPr>
            <a:cxnSpLocks/>
            <a:endCxn id="15" idx="3"/>
          </p:cNvCxnSpPr>
          <p:nvPr/>
        </p:nvCxnSpPr>
        <p:spPr>
          <a:xfrm flipV="1">
            <a:off x="7091296" y="3325232"/>
            <a:ext cx="3538426" cy="1765314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D8CEDED-ABEA-304C-B32E-148D94220A5C}"/>
              </a:ext>
            </a:extLst>
          </p:cNvPr>
          <p:cNvSpPr txBox="1"/>
          <p:nvPr/>
        </p:nvSpPr>
        <p:spPr>
          <a:xfrm>
            <a:off x="9377681" y="2197302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A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BA3075-8802-BE43-A635-22EF3F6BF933}"/>
              </a:ext>
            </a:extLst>
          </p:cNvPr>
          <p:cNvSpPr txBox="1"/>
          <p:nvPr/>
        </p:nvSpPr>
        <p:spPr>
          <a:xfrm>
            <a:off x="7980021" y="414000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B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9059CA-9E18-F84E-9A2C-A9776B95C408}"/>
              </a:ext>
            </a:extLst>
          </p:cNvPr>
          <p:cNvSpPr txBox="1"/>
          <p:nvPr/>
        </p:nvSpPr>
        <p:spPr>
          <a:xfrm>
            <a:off x="10650538" y="3008270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E9154F6-290A-3044-8DCD-4B3BDA09E292}"/>
                  </a:ext>
                </a:extLst>
              </p:cNvPr>
              <p:cNvSpPr txBox="1"/>
              <p:nvPr/>
            </p:nvSpPr>
            <p:spPr>
              <a:xfrm>
                <a:off x="567258" y="3192936"/>
                <a:ext cx="4713470" cy="31192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2000" b="0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             =</m:t>
                      </m:r>
                      <m:f>
                        <m:f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num>
                        <m:den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kumimoji="1" lang="en-US" altLang="ko-KR" sz="20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ko-KR" sz="8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  <m:rad>
                            <m:radPr>
                              <m:degHide m:val="on"/>
                              <m:ctrlP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kumimoji="1" lang="en-US" altLang="ko-KR" sz="2000" b="0" i="0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E9154F6-290A-3044-8DCD-4B3BDA09E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58" y="3192936"/>
                <a:ext cx="4713470" cy="3119252"/>
              </a:xfrm>
              <a:prstGeom prst="rect">
                <a:avLst/>
              </a:prstGeom>
              <a:blipFill>
                <a:blip r:embed="rId2"/>
                <a:stretch>
                  <a:fillRect l="-2688" b="-4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7772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E7EF58-6EDA-AF40-89A4-8A9752B50F8C}"/>
              </a:ext>
            </a:extLst>
          </p:cNvPr>
          <p:cNvSpPr txBox="1"/>
          <p:nvPr/>
        </p:nvSpPr>
        <p:spPr>
          <a:xfrm>
            <a:off x="555074" y="4352361"/>
            <a:ext cx="1054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Data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707AA9-873B-4547-BAE4-12EE0BDB8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41" y="2399951"/>
            <a:ext cx="1842944" cy="1842944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356146A-F66E-EC40-8C76-7007BAF08E95}"/>
              </a:ext>
            </a:extLst>
          </p:cNvPr>
          <p:cNvCxnSpPr>
            <a:cxnSpLocks/>
          </p:cNvCxnSpPr>
          <p:nvPr/>
        </p:nvCxnSpPr>
        <p:spPr>
          <a:xfrm>
            <a:off x="2029200" y="3429000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26E65356-4CAF-9B4D-854F-4A31EFC666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88" r="62262"/>
          <a:stretch/>
        </p:blipFill>
        <p:spPr>
          <a:xfrm>
            <a:off x="2787414" y="2276193"/>
            <a:ext cx="2169460" cy="30341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35B0FEA-E8AE-FC41-AD95-B151FE8360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004" r="20332"/>
          <a:stretch/>
        </p:blipFill>
        <p:spPr>
          <a:xfrm>
            <a:off x="7877113" y="2276193"/>
            <a:ext cx="1846729" cy="303418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796462A-D45F-D84A-A875-8BB931C2CC55}"/>
              </a:ext>
            </a:extLst>
          </p:cNvPr>
          <p:cNvCxnSpPr>
            <a:cxnSpLocks/>
          </p:cNvCxnSpPr>
          <p:nvPr/>
        </p:nvCxnSpPr>
        <p:spPr>
          <a:xfrm>
            <a:off x="5001627" y="3429000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7DE1B41-895C-7642-8805-1A6191D23D4B}"/>
              </a:ext>
            </a:extLst>
          </p:cNvPr>
          <p:cNvSpPr txBox="1"/>
          <p:nvPr/>
        </p:nvSpPr>
        <p:spPr>
          <a:xfrm>
            <a:off x="5767617" y="3244334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Input Data</a:t>
            </a:r>
            <a:endParaRPr kumimoji="1"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1FE3184-A051-9D47-9222-6FA349F2B956}"/>
              </a:ext>
            </a:extLst>
          </p:cNvPr>
          <p:cNvCxnSpPr>
            <a:cxnSpLocks/>
          </p:cNvCxnSpPr>
          <p:nvPr/>
        </p:nvCxnSpPr>
        <p:spPr>
          <a:xfrm>
            <a:off x="7066370" y="3451412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0463707-E0B2-7C42-8802-93F36FA74D40}"/>
              </a:ext>
            </a:extLst>
          </p:cNvPr>
          <p:cNvCxnSpPr>
            <a:cxnSpLocks/>
          </p:cNvCxnSpPr>
          <p:nvPr/>
        </p:nvCxnSpPr>
        <p:spPr>
          <a:xfrm>
            <a:off x="9723842" y="3420036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D940758-5A64-CC40-8253-70DF706ED0F9}"/>
              </a:ext>
            </a:extLst>
          </p:cNvPr>
          <p:cNvSpPr txBox="1"/>
          <p:nvPr/>
        </p:nvSpPr>
        <p:spPr>
          <a:xfrm>
            <a:off x="10568706" y="3235370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Output</a:t>
            </a:r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EB9C7B-DF20-124B-ABF8-F44B7B448001}"/>
              </a:ext>
            </a:extLst>
          </p:cNvPr>
          <p:cNvSpPr txBox="1"/>
          <p:nvPr/>
        </p:nvSpPr>
        <p:spPr>
          <a:xfrm>
            <a:off x="269341" y="545812"/>
            <a:ext cx="2810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Lecture3 Review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585247A-F898-5D49-8022-81AACFFDEE38}"/>
              </a:ext>
            </a:extLst>
          </p:cNvPr>
          <p:cNvSpPr/>
          <p:nvPr/>
        </p:nvSpPr>
        <p:spPr>
          <a:xfrm>
            <a:off x="269341" y="1894703"/>
            <a:ext cx="5060540" cy="321275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092634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Cosine 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365857" y="2011955"/>
            <a:ext cx="5075428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두 벡터 사이의 각도를 이용해 </a:t>
            </a:r>
            <a:r>
              <a:rPr kumimoji="1" lang="en-US" altLang="ko-KR" dirty="0"/>
              <a:t>Distance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구함</a:t>
            </a:r>
            <a:r>
              <a:rPr kumimoji="1" lang="en-US" altLang="ko-KR" dirty="0"/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15405A3-0761-CA43-934D-7047E4135480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7101840" y="2606095"/>
            <a:ext cx="2250385" cy="2473906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3AA2AB2F-1082-944F-927A-7B2D71C7BB07}"/>
              </a:ext>
            </a:extLst>
          </p:cNvPr>
          <p:cNvCxnSpPr/>
          <p:nvPr/>
        </p:nvCxnSpPr>
        <p:spPr>
          <a:xfrm>
            <a:off x="7101840" y="2881745"/>
            <a:ext cx="0" cy="249289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76D3CDBD-B8D4-DA4A-932F-82DFA7EA8131}"/>
              </a:ext>
            </a:extLst>
          </p:cNvPr>
          <p:cNvCxnSpPr/>
          <p:nvPr/>
        </p:nvCxnSpPr>
        <p:spPr>
          <a:xfrm>
            <a:off x="6750717" y="5080000"/>
            <a:ext cx="4557363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D6A08162-69B2-2C47-AFDD-1FCF0E681591}"/>
              </a:ext>
            </a:extLst>
          </p:cNvPr>
          <p:cNvSpPr/>
          <p:nvPr/>
        </p:nvSpPr>
        <p:spPr>
          <a:xfrm>
            <a:off x="9341681" y="2544639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AA3F9CE-1B5B-9B4F-8008-A525DC9FB363}"/>
              </a:ext>
            </a:extLst>
          </p:cNvPr>
          <p:cNvSpPr/>
          <p:nvPr/>
        </p:nvSpPr>
        <p:spPr>
          <a:xfrm>
            <a:off x="7995041" y="4454401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8B6481D-D168-0C45-9879-A16CDEB04777}"/>
              </a:ext>
            </a:extLst>
          </p:cNvPr>
          <p:cNvSpPr/>
          <p:nvPr/>
        </p:nvSpPr>
        <p:spPr>
          <a:xfrm>
            <a:off x="10619178" y="3263776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86DCB34-A6A8-B541-ABCD-C61528F11AD6}"/>
              </a:ext>
            </a:extLst>
          </p:cNvPr>
          <p:cNvCxnSpPr>
            <a:cxnSpLocks/>
            <a:endCxn id="14" idx="3"/>
          </p:cNvCxnSpPr>
          <p:nvPr/>
        </p:nvCxnSpPr>
        <p:spPr>
          <a:xfrm flipV="1">
            <a:off x="7101840" y="4515857"/>
            <a:ext cx="903745" cy="564144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AD74B2B-C523-0341-881E-B1B3AF40AF5F}"/>
              </a:ext>
            </a:extLst>
          </p:cNvPr>
          <p:cNvCxnSpPr>
            <a:cxnSpLocks/>
            <a:endCxn id="15" idx="3"/>
          </p:cNvCxnSpPr>
          <p:nvPr/>
        </p:nvCxnSpPr>
        <p:spPr>
          <a:xfrm flipV="1">
            <a:off x="7091296" y="3325232"/>
            <a:ext cx="3538426" cy="1765314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D8CEDED-ABEA-304C-B32E-148D94220A5C}"/>
              </a:ext>
            </a:extLst>
          </p:cNvPr>
          <p:cNvSpPr txBox="1"/>
          <p:nvPr/>
        </p:nvSpPr>
        <p:spPr>
          <a:xfrm>
            <a:off x="9377681" y="2197302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A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BA3075-8802-BE43-A635-22EF3F6BF933}"/>
              </a:ext>
            </a:extLst>
          </p:cNvPr>
          <p:cNvSpPr txBox="1"/>
          <p:nvPr/>
        </p:nvSpPr>
        <p:spPr>
          <a:xfrm>
            <a:off x="7980021" y="414000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B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9059CA-9E18-F84E-9A2C-A9776B95C408}"/>
              </a:ext>
            </a:extLst>
          </p:cNvPr>
          <p:cNvSpPr txBox="1"/>
          <p:nvPr/>
        </p:nvSpPr>
        <p:spPr>
          <a:xfrm>
            <a:off x="10650538" y="3008270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8CB996-63E5-4C4D-AFD7-11C6141C178C}"/>
              </a:ext>
            </a:extLst>
          </p:cNvPr>
          <p:cNvSpPr txBox="1"/>
          <p:nvPr/>
        </p:nvSpPr>
        <p:spPr>
          <a:xfrm>
            <a:off x="8005585" y="1257300"/>
            <a:ext cx="2246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b="1" dirty="0">
                <a:solidFill>
                  <a:schemeClr val="accent2"/>
                </a:solidFill>
              </a:rPr>
              <a:t>Euclidean Distance</a:t>
            </a:r>
          </a:p>
          <a:p>
            <a:pPr algn="ctr"/>
            <a:r>
              <a:rPr kumimoji="1" lang="en-US" altLang="ko-KR" b="1" dirty="0">
                <a:solidFill>
                  <a:schemeClr val="accent2"/>
                </a:solidFill>
              </a:rPr>
              <a:t>d(A,B) &lt; d(A,C)</a:t>
            </a:r>
          </a:p>
        </p:txBody>
      </p: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99D9FB0F-995E-1B4B-96DD-9CE175ADA614}"/>
              </a:ext>
            </a:extLst>
          </p:cNvPr>
          <p:cNvCxnSpPr>
            <a:cxnSpLocks/>
            <a:stCxn id="13" idx="5"/>
          </p:cNvCxnSpPr>
          <p:nvPr/>
        </p:nvCxnSpPr>
        <p:spPr>
          <a:xfrm>
            <a:off x="9403137" y="2606095"/>
            <a:ext cx="1221093" cy="683577"/>
          </a:xfrm>
          <a:prstGeom prst="line">
            <a:avLst/>
          </a:prstGeom>
          <a:ln w="28575">
            <a:solidFill>
              <a:schemeClr val="accent2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D8FE0091-AD69-F342-A7DB-F62C00DDD378}"/>
              </a:ext>
            </a:extLst>
          </p:cNvPr>
          <p:cNvCxnSpPr>
            <a:cxnSpLocks/>
            <a:endCxn id="13" idx="4"/>
          </p:cNvCxnSpPr>
          <p:nvPr/>
        </p:nvCxnSpPr>
        <p:spPr>
          <a:xfrm flipV="1">
            <a:off x="8029371" y="2616639"/>
            <a:ext cx="1348310" cy="1873762"/>
          </a:xfrm>
          <a:prstGeom prst="line">
            <a:avLst/>
          </a:prstGeom>
          <a:ln w="28575">
            <a:solidFill>
              <a:schemeClr val="accent2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039496-C472-F945-BC19-291CEA487907}"/>
                  </a:ext>
                </a:extLst>
              </p:cNvPr>
              <p:cNvSpPr txBox="1"/>
              <p:nvPr/>
            </p:nvSpPr>
            <p:spPr>
              <a:xfrm>
                <a:off x="567258" y="3192936"/>
                <a:ext cx="4713470" cy="31192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2000" b="0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             =</m:t>
                      </m:r>
                      <m:f>
                        <m:f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num>
                        <m:den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kumimoji="1" lang="en-US" altLang="ko-KR" sz="20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ko-KR" sz="8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  <m:rad>
                            <m:radPr>
                              <m:degHide m:val="on"/>
                              <m:ctrlP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kumimoji="1" lang="en-US" altLang="ko-KR" sz="2000" b="0" i="0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039496-C472-F945-BC19-291CEA487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58" y="3192936"/>
                <a:ext cx="4713470" cy="3119252"/>
              </a:xfrm>
              <a:prstGeom prst="rect">
                <a:avLst/>
              </a:prstGeom>
              <a:blipFill>
                <a:blip r:embed="rId2"/>
                <a:stretch>
                  <a:fillRect l="-2688" b="-4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27368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Cosine 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365857" y="2011955"/>
            <a:ext cx="5075428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두 벡터 사이의 각도를 이용해 </a:t>
            </a:r>
            <a:r>
              <a:rPr kumimoji="1" lang="en-US" altLang="ko-KR" dirty="0"/>
              <a:t>Distance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구함</a:t>
            </a:r>
            <a:r>
              <a:rPr kumimoji="1" lang="en-US" altLang="ko-KR" dirty="0"/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15405A3-0761-CA43-934D-7047E4135480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7101840" y="2606095"/>
            <a:ext cx="2250385" cy="2473906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3AA2AB2F-1082-944F-927A-7B2D71C7BB07}"/>
              </a:ext>
            </a:extLst>
          </p:cNvPr>
          <p:cNvCxnSpPr/>
          <p:nvPr/>
        </p:nvCxnSpPr>
        <p:spPr>
          <a:xfrm>
            <a:off x="7101840" y="2881745"/>
            <a:ext cx="0" cy="249289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76D3CDBD-B8D4-DA4A-932F-82DFA7EA8131}"/>
              </a:ext>
            </a:extLst>
          </p:cNvPr>
          <p:cNvCxnSpPr/>
          <p:nvPr/>
        </p:nvCxnSpPr>
        <p:spPr>
          <a:xfrm>
            <a:off x="6750717" y="5080000"/>
            <a:ext cx="4557363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D6A08162-69B2-2C47-AFDD-1FCF0E681591}"/>
              </a:ext>
            </a:extLst>
          </p:cNvPr>
          <p:cNvSpPr/>
          <p:nvPr/>
        </p:nvSpPr>
        <p:spPr>
          <a:xfrm>
            <a:off x="9341681" y="2544639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AA3F9CE-1B5B-9B4F-8008-A525DC9FB363}"/>
              </a:ext>
            </a:extLst>
          </p:cNvPr>
          <p:cNvSpPr/>
          <p:nvPr/>
        </p:nvSpPr>
        <p:spPr>
          <a:xfrm>
            <a:off x="7995041" y="4454401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8B6481D-D168-0C45-9879-A16CDEB04777}"/>
              </a:ext>
            </a:extLst>
          </p:cNvPr>
          <p:cNvSpPr/>
          <p:nvPr/>
        </p:nvSpPr>
        <p:spPr>
          <a:xfrm>
            <a:off x="10619178" y="3263776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86DCB34-A6A8-B541-ABCD-C61528F11AD6}"/>
              </a:ext>
            </a:extLst>
          </p:cNvPr>
          <p:cNvCxnSpPr>
            <a:cxnSpLocks/>
            <a:endCxn id="14" idx="3"/>
          </p:cNvCxnSpPr>
          <p:nvPr/>
        </p:nvCxnSpPr>
        <p:spPr>
          <a:xfrm flipV="1">
            <a:off x="7101840" y="4515857"/>
            <a:ext cx="903745" cy="564144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AD74B2B-C523-0341-881E-B1B3AF40AF5F}"/>
              </a:ext>
            </a:extLst>
          </p:cNvPr>
          <p:cNvCxnSpPr>
            <a:cxnSpLocks/>
            <a:endCxn id="15" idx="3"/>
          </p:cNvCxnSpPr>
          <p:nvPr/>
        </p:nvCxnSpPr>
        <p:spPr>
          <a:xfrm flipV="1">
            <a:off x="7091296" y="3325232"/>
            <a:ext cx="3538426" cy="1765314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D8CEDED-ABEA-304C-B32E-148D94220A5C}"/>
              </a:ext>
            </a:extLst>
          </p:cNvPr>
          <p:cNvSpPr txBox="1"/>
          <p:nvPr/>
        </p:nvSpPr>
        <p:spPr>
          <a:xfrm>
            <a:off x="9377681" y="2197302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A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BA3075-8802-BE43-A635-22EF3F6BF933}"/>
              </a:ext>
            </a:extLst>
          </p:cNvPr>
          <p:cNvSpPr txBox="1"/>
          <p:nvPr/>
        </p:nvSpPr>
        <p:spPr>
          <a:xfrm>
            <a:off x="7980021" y="414000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B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9059CA-9E18-F84E-9A2C-A9776B95C408}"/>
              </a:ext>
            </a:extLst>
          </p:cNvPr>
          <p:cNvSpPr txBox="1"/>
          <p:nvPr/>
        </p:nvSpPr>
        <p:spPr>
          <a:xfrm>
            <a:off x="10650538" y="3008270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8CB996-63E5-4C4D-AFD7-11C6141C178C}"/>
              </a:ext>
            </a:extLst>
          </p:cNvPr>
          <p:cNvSpPr txBox="1"/>
          <p:nvPr/>
        </p:nvSpPr>
        <p:spPr>
          <a:xfrm>
            <a:off x="8162679" y="1257300"/>
            <a:ext cx="1931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b="1" dirty="0">
                <a:solidFill>
                  <a:schemeClr val="accent2"/>
                </a:solidFill>
              </a:rPr>
              <a:t>Cosine Distance</a:t>
            </a:r>
          </a:p>
          <a:p>
            <a:pPr algn="ctr"/>
            <a:r>
              <a:rPr kumimoji="1" lang="en-US" altLang="ko-KR" b="1" dirty="0">
                <a:solidFill>
                  <a:schemeClr val="accent2"/>
                </a:solidFill>
              </a:rPr>
              <a:t>d(A,B) &gt; d(A,C)</a:t>
            </a:r>
          </a:p>
        </p:txBody>
      </p:sp>
      <p:sp>
        <p:nvSpPr>
          <p:cNvPr id="9" name="호 8">
            <a:extLst>
              <a:ext uri="{FF2B5EF4-FFF2-40B4-BE49-F238E27FC236}">
                <a16:creationId xmlns:a16="http://schemas.microsoft.com/office/drawing/2014/main" id="{9E502173-BF02-8141-90B5-EE92F59F340C}"/>
              </a:ext>
            </a:extLst>
          </p:cNvPr>
          <p:cNvSpPr/>
          <p:nvPr/>
        </p:nvSpPr>
        <p:spPr>
          <a:xfrm>
            <a:off x="5427558" y="3976256"/>
            <a:ext cx="2639483" cy="2933676"/>
          </a:xfrm>
          <a:prstGeom prst="arc">
            <a:avLst>
              <a:gd name="adj1" fmla="val 18749654"/>
              <a:gd name="adj2" fmla="val 19323713"/>
            </a:avLst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호 24">
            <a:extLst>
              <a:ext uri="{FF2B5EF4-FFF2-40B4-BE49-F238E27FC236}">
                <a16:creationId xmlns:a16="http://schemas.microsoft.com/office/drawing/2014/main" id="{DF1A8B3D-489C-EE49-8567-9D4769E47F5F}"/>
              </a:ext>
            </a:extLst>
          </p:cNvPr>
          <p:cNvSpPr/>
          <p:nvPr/>
        </p:nvSpPr>
        <p:spPr>
          <a:xfrm>
            <a:off x="5671029" y="3700810"/>
            <a:ext cx="2840533" cy="2758379"/>
          </a:xfrm>
          <a:prstGeom prst="arc">
            <a:avLst>
              <a:gd name="adj1" fmla="val 18749654"/>
              <a:gd name="adj2" fmla="val 20023613"/>
            </a:avLst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4FF6198-5DFC-CB44-99BA-B036B9564AF5}"/>
                  </a:ext>
                </a:extLst>
              </p:cNvPr>
              <p:cNvSpPr txBox="1"/>
              <p:nvPr/>
            </p:nvSpPr>
            <p:spPr>
              <a:xfrm>
                <a:off x="567258" y="3192936"/>
                <a:ext cx="4713470" cy="31192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2000" b="0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             =</m:t>
                      </m:r>
                      <m:f>
                        <m:f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num>
                        <m:den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kumimoji="1" lang="en-US" altLang="ko-KR" sz="20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ko-KR" sz="8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  <m:rad>
                            <m:radPr>
                              <m:degHide m:val="on"/>
                              <m:ctrlP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kumimoji="1" lang="en-US" altLang="ko-KR" sz="2000" b="0" i="0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4FF6198-5DFC-CB44-99BA-B036B9564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58" y="3192936"/>
                <a:ext cx="4713470" cy="3119252"/>
              </a:xfrm>
              <a:prstGeom prst="rect">
                <a:avLst/>
              </a:prstGeom>
              <a:blipFill>
                <a:blip r:embed="rId2"/>
                <a:stretch>
                  <a:fillRect l="-2688" b="-4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95368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Cosine 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365857" y="2011955"/>
            <a:ext cx="5075428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두 벡터 사이의 각도를 이용해 </a:t>
            </a:r>
            <a:r>
              <a:rPr kumimoji="1" lang="en-US" altLang="ko-KR" dirty="0"/>
              <a:t>Distance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구함</a:t>
            </a:r>
            <a:r>
              <a:rPr kumimoji="1" lang="en-US" altLang="ko-KR" dirty="0"/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15405A3-0761-CA43-934D-7047E4135480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7101840" y="2606095"/>
            <a:ext cx="2250385" cy="2473906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3AA2AB2F-1082-944F-927A-7B2D71C7BB07}"/>
              </a:ext>
            </a:extLst>
          </p:cNvPr>
          <p:cNvCxnSpPr/>
          <p:nvPr/>
        </p:nvCxnSpPr>
        <p:spPr>
          <a:xfrm>
            <a:off x="7101840" y="2881745"/>
            <a:ext cx="0" cy="249289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76D3CDBD-B8D4-DA4A-932F-82DFA7EA8131}"/>
              </a:ext>
            </a:extLst>
          </p:cNvPr>
          <p:cNvCxnSpPr/>
          <p:nvPr/>
        </p:nvCxnSpPr>
        <p:spPr>
          <a:xfrm>
            <a:off x="6750717" y="5080000"/>
            <a:ext cx="4557363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D6A08162-69B2-2C47-AFDD-1FCF0E681591}"/>
              </a:ext>
            </a:extLst>
          </p:cNvPr>
          <p:cNvSpPr/>
          <p:nvPr/>
        </p:nvSpPr>
        <p:spPr>
          <a:xfrm>
            <a:off x="9341681" y="2544639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AA3F9CE-1B5B-9B4F-8008-A525DC9FB363}"/>
              </a:ext>
            </a:extLst>
          </p:cNvPr>
          <p:cNvSpPr/>
          <p:nvPr/>
        </p:nvSpPr>
        <p:spPr>
          <a:xfrm>
            <a:off x="7995041" y="4454401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8B6481D-D168-0C45-9879-A16CDEB04777}"/>
              </a:ext>
            </a:extLst>
          </p:cNvPr>
          <p:cNvSpPr/>
          <p:nvPr/>
        </p:nvSpPr>
        <p:spPr>
          <a:xfrm>
            <a:off x="10619178" y="3263776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86DCB34-A6A8-B541-ABCD-C61528F11AD6}"/>
              </a:ext>
            </a:extLst>
          </p:cNvPr>
          <p:cNvCxnSpPr>
            <a:cxnSpLocks/>
            <a:endCxn id="14" idx="3"/>
          </p:cNvCxnSpPr>
          <p:nvPr/>
        </p:nvCxnSpPr>
        <p:spPr>
          <a:xfrm flipV="1">
            <a:off x="7101840" y="4515857"/>
            <a:ext cx="903745" cy="564144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AD74B2B-C523-0341-881E-B1B3AF40AF5F}"/>
              </a:ext>
            </a:extLst>
          </p:cNvPr>
          <p:cNvCxnSpPr>
            <a:cxnSpLocks/>
            <a:endCxn id="15" idx="3"/>
          </p:cNvCxnSpPr>
          <p:nvPr/>
        </p:nvCxnSpPr>
        <p:spPr>
          <a:xfrm flipV="1">
            <a:off x="7091296" y="3325232"/>
            <a:ext cx="3538426" cy="1765314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D8CEDED-ABEA-304C-B32E-148D94220A5C}"/>
              </a:ext>
            </a:extLst>
          </p:cNvPr>
          <p:cNvSpPr txBox="1"/>
          <p:nvPr/>
        </p:nvSpPr>
        <p:spPr>
          <a:xfrm>
            <a:off x="9377681" y="2197302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A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BA3075-8802-BE43-A635-22EF3F6BF933}"/>
              </a:ext>
            </a:extLst>
          </p:cNvPr>
          <p:cNvSpPr txBox="1"/>
          <p:nvPr/>
        </p:nvSpPr>
        <p:spPr>
          <a:xfrm>
            <a:off x="7980021" y="414000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B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9059CA-9E18-F84E-9A2C-A9776B95C408}"/>
              </a:ext>
            </a:extLst>
          </p:cNvPr>
          <p:cNvSpPr txBox="1"/>
          <p:nvPr/>
        </p:nvSpPr>
        <p:spPr>
          <a:xfrm>
            <a:off x="10650538" y="3008270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8CB996-63E5-4C4D-AFD7-11C6141C178C}"/>
              </a:ext>
            </a:extLst>
          </p:cNvPr>
          <p:cNvSpPr txBox="1"/>
          <p:nvPr/>
        </p:nvSpPr>
        <p:spPr>
          <a:xfrm>
            <a:off x="8162679" y="1257300"/>
            <a:ext cx="1931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b="1" dirty="0">
                <a:solidFill>
                  <a:schemeClr val="accent2"/>
                </a:solidFill>
              </a:rPr>
              <a:t>Cosine Distance</a:t>
            </a:r>
          </a:p>
          <a:p>
            <a:pPr algn="ctr"/>
            <a:r>
              <a:rPr kumimoji="1" lang="en-US" altLang="ko-KR" b="1" dirty="0">
                <a:solidFill>
                  <a:schemeClr val="accent2"/>
                </a:solidFill>
              </a:rPr>
              <a:t>d(A,B) &gt; d(A,C)</a:t>
            </a:r>
          </a:p>
        </p:txBody>
      </p:sp>
      <p:sp>
        <p:nvSpPr>
          <p:cNvPr id="9" name="호 8">
            <a:extLst>
              <a:ext uri="{FF2B5EF4-FFF2-40B4-BE49-F238E27FC236}">
                <a16:creationId xmlns:a16="http://schemas.microsoft.com/office/drawing/2014/main" id="{9E502173-BF02-8141-90B5-EE92F59F340C}"/>
              </a:ext>
            </a:extLst>
          </p:cNvPr>
          <p:cNvSpPr/>
          <p:nvPr/>
        </p:nvSpPr>
        <p:spPr>
          <a:xfrm>
            <a:off x="5427558" y="3976256"/>
            <a:ext cx="2639483" cy="2933676"/>
          </a:xfrm>
          <a:prstGeom prst="arc">
            <a:avLst>
              <a:gd name="adj1" fmla="val 18749654"/>
              <a:gd name="adj2" fmla="val 19323713"/>
            </a:avLst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호 24">
            <a:extLst>
              <a:ext uri="{FF2B5EF4-FFF2-40B4-BE49-F238E27FC236}">
                <a16:creationId xmlns:a16="http://schemas.microsoft.com/office/drawing/2014/main" id="{DF1A8B3D-489C-EE49-8567-9D4769E47F5F}"/>
              </a:ext>
            </a:extLst>
          </p:cNvPr>
          <p:cNvSpPr/>
          <p:nvPr/>
        </p:nvSpPr>
        <p:spPr>
          <a:xfrm>
            <a:off x="5671029" y="3700810"/>
            <a:ext cx="2840533" cy="2758379"/>
          </a:xfrm>
          <a:prstGeom prst="arc">
            <a:avLst>
              <a:gd name="adj1" fmla="val 18749654"/>
              <a:gd name="adj2" fmla="val 20023613"/>
            </a:avLst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1C8FE8-C7CA-8D46-A3E7-1DA79B2643C8}"/>
              </a:ext>
            </a:extLst>
          </p:cNvPr>
          <p:cNvSpPr txBox="1"/>
          <p:nvPr/>
        </p:nvSpPr>
        <p:spPr>
          <a:xfrm rot="21081323">
            <a:off x="2815163" y="2416825"/>
            <a:ext cx="6381921" cy="1754326"/>
          </a:xfrm>
          <a:prstGeom prst="rect">
            <a:avLst/>
          </a:prstGeom>
          <a:solidFill>
            <a:schemeClr val="bg1"/>
          </a:solidFill>
          <a:ln w="2222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kumimoji="1" lang="en-US" altLang="ko-KR" sz="3600" b="1" dirty="0">
              <a:solidFill>
                <a:srgbClr val="C00000"/>
              </a:solidFill>
            </a:endParaRPr>
          </a:p>
          <a:p>
            <a:pPr algn="ctr"/>
            <a:r>
              <a:rPr kumimoji="1" lang="en-US" altLang="ko-KR" sz="3600" b="1" dirty="0">
                <a:solidFill>
                  <a:srgbClr val="C00000"/>
                </a:solidFill>
              </a:rPr>
              <a:t>But Cosine is not Distance!</a:t>
            </a:r>
          </a:p>
          <a:p>
            <a:pPr algn="ctr"/>
            <a:endParaRPr kumimoji="1" lang="en-US" altLang="ko-KR" sz="3600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0D1F1EF-F020-F841-AE3B-2FAF0D7EA738}"/>
                  </a:ext>
                </a:extLst>
              </p:cNvPr>
              <p:cNvSpPr txBox="1"/>
              <p:nvPr/>
            </p:nvSpPr>
            <p:spPr>
              <a:xfrm>
                <a:off x="567258" y="3192936"/>
                <a:ext cx="4713470" cy="31192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2000" b="0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             =</m:t>
                      </m:r>
                      <m:f>
                        <m:f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num>
                        <m:den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kumimoji="1" lang="en-US" altLang="ko-KR" sz="20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ko-KR" sz="8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  <m:rad>
                            <m:radPr>
                              <m:degHide m:val="on"/>
                              <m:ctrlP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kumimoji="1" lang="en-US" altLang="ko-KR" sz="2000" b="0" i="0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0D1F1EF-F020-F841-AE3B-2FAF0D7EA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58" y="3192936"/>
                <a:ext cx="4713470" cy="3119252"/>
              </a:xfrm>
              <a:prstGeom prst="rect">
                <a:avLst/>
              </a:prstGeom>
              <a:blipFill>
                <a:blip r:embed="rId2"/>
                <a:stretch>
                  <a:fillRect l="-2688" b="-4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11298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Cosine 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365857" y="2011955"/>
            <a:ext cx="5075428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두 벡터 사이의 각도를 이용해 </a:t>
            </a:r>
            <a:r>
              <a:rPr kumimoji="1" lang="en-US" altLang="ko-KR" dirty="0"/>
              <a:t>Distance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구함</a:t>
            </a:r>
            <a:r>
              <a:rPr kumimoji="1" lang="en-US" altLang="ko-KR" dirty="0"/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869C9BA-7F45-A648-8697-16C96544774A}"/>
                  </a:ext>
                </a:extLst>
              </p:cNvPr>
              <p:cNvSpPr txBox="1"/>
              <p:nvPr/>
            </p:nvSpPr>
            <p:spPr>
              <a:xfrm>
                <a:off x="422348" y="3192936"/>
                <a:ext cx="3375796" cy="22488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trike="sngStrike" smtClean="0">
                          <a:latin typeface="Cambria Math" panose="02040503050406030204" pitchFamily="18" charset="0"/>
                        </a:rPr>
                        <m:t>1.  </m:t>
                      </m:r>
                      <m:r>
                        <a:rPr kumimoji="1" lang="en-US" altLang="ko-KR" sz="2000" b="0" i="1" strike="sngStrike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sz="2000" b="0" i="1" strike="sngStrike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0" i="1" strike="sngStrike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ko-KR" sz="2000" b="0" i="1" strike="sngStrike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sz="2000" b="0" i="1" strike="sngStrike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kumimoji="1" lang="en-US" altLang="ko-KR" sz="2000" b="0" i="1" strike="sngStrike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kumimoji="1" lang="en-US" altLang="ko-KR" sz="2000" b="0" strike="sngStrike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i="1" strike="sngStrike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kumimoji="1" lang="en-US" altLang="ko-KR" sz="2000" b="0" i="1" strike="sngStrike" smtClean="0">
                          <a:latin typeface="Cambria Math" panose="02040503050406030204" pitchFamily="18" charset="0"/>
                        </a:rPr>
                        <m:t>.  </m:t>
                      </m:r>
                      <m:r>
                        <a:rPr kumimoji="1" lang="en-US" altLang="ko-KR" sz="2000" b="0" i="1" strike="sngStrike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sz="2000" b="0" i="1" strike="sngStrike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0" i="1" strike="sngStrike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ko-KR" sz="2000" b="0" i="1" strike="sngStrike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sz="2000" b="0" i="1" strike="sngStrike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kumimoji="1" lang="en-US" altLang="ko-KR" sz="2000" b="0" i="1" strike="sngStrike" smtClean="0"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kumimoji="1" lang="en-US" altLang="ko-KR" sz="2000" b="0" i="1" strike="sngStrike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</m:t>
                      </m:r>
                      <m:r>
                        <a:rPr kumimoji="1" lang="en-US" altLang="ko-KR" sz="2000" b="0" i="1" strike="sngStrike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ko-KR" sz="2000" b="0" i="1" strike="sngStrike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kumimoji="1" lang="en-US" altLang="ko-KR" sz="2000" b="0" i="1" strike="sngStrike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kumimoji="1" lang="en-US" altLang="ko-KR" sz="2000" strike="sngStrike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3.  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kumimoji="1" lang="en-US" altLang="ko-KR" sz="2000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trike="sngStrike" smtClean="0">
                          <a:latin typeface="Cambria Math" panose="02040503050406030204" pitchFamily="18" charset="0"/>
                        </a:rPr>
                        <m:t>4.  </m:t>
                      </m:r>
                      <m:r>
                        <a:rPr kumimoji="1" lang="en-US" altLang="ko-KR" sz="2000" b="0" i="1" strike="sngStrike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sz="2000" b="0" i="1" strike="sngStrike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0" i="1" strike="sngStrike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ko-KR" sz="2000" b="0" i="1" strike="sngStrike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sz="2000" b="0" i="1" strike="sngStrike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kumimoji="1" lang="en-US" altLang="ko-KR" sz="2000" b="0" i="1" strike="sngStrike" smtClean="0">
                          <a:latin typeface="Cambria Math" panose="02040503050406030204" pitchFamily="18" charset="0"/>
                        </a:rPr>
                        <m:t>≥ </m:t>
                      </m:r>
                      <m:r>
                        <a:rPr kumimoji="1" lang="en-US" altLang="ko-KR" sz="2000" b="0" i="1" strike="sngStrike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sz="2000" b="0" i="1" strike="sngStrike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0" i="1" strike="sngStrike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ko-KR" sz="2000" b="0" i="1" strike="sngStrike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sz="2000" b="0" i="1" strike="sngStrike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kumimoji="1" lang="en-US" altLang="ko-KR" sz="2000" b="0" i="1" strike="sngStrike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sz="2000" b="0" i="1" strike="sngStrike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sz="2000" b="0" i="1" strike="sngStrike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0" i="1" strike="sngStrike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ko-KR" sz="2000" b="0" i="1" strike="sngStrike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sz="2000" b="0" i="1" strike="sngStrike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kumimoji="1" lang="en-US" altLang="ko-KR" sz="2000" b="0" i="1" strike="sngStrike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ko-KR" altLang="en-US" sz="2000" strike="sngStrike" dirty="0"/>
              </a:p>
              <a:p>
                <a:pPr algn="ctr">
                  <a:lnSpc>
                    <a:spcPct val="150000"/>
                  </a:lnSpc>
                </a:pPr>
                <a:endParaRPr kumimoji="1" lang="ko-KR" alt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869C9BA-7F45-A648-8697-16C965447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48" y="3192936"/>
                <a:ext cx="3375796" cy="2248821"/>
              </a:xfrm>
              <a:prstGeom prst="rect">
                <a:avLst/>
              </a:prstGeom>
              <a:blipFill>
                <a:blip r:embed="rId2"/>
                <a:stretch>
                  <a:fillRect l="-22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38F0DB1-9D57-6D48-914D-7913DE884644}"/>
              </a:ext>
            </a:extLst>
          </p:cNvPr>
          <p:cNvSpPr txBox="1"/>
          <p:nvPr/>
        </p:nvSpPr>
        <p:spPr>
          <a:xfrm>
            <a:off x="3818691" y="3244334"/>
            <a:ext cx="3310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=&gt; Cosine </a:t>
            </a:r>
            <a:r>
              <a:rPr kumimoji="1" lang="ko-KR" altLang="en-US" dirty="0"/>
              <a:t>값 음수 될 수 있음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2A0B786-3AA5-DD40-83C0-1987100516B5}"/>
                  </a:ext>
                </a:extLst>
              </p:cNvPr>
              <p:cNvSpPr txBox="1"/>
              <p:nvPr/>
            </p:nvSpPr>
            <p:spPr>
              <a:xfrm>
                <a:off x="3818691" y="3723305"/>
                <a:ext cx="33246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/>
                  <a:t>=&gt;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ko-KR" altLang="en-US" dirty="0"/>
                  <a:t> 일 때 </a:t>
                </a:r>
                <a:r>
                  <a:rPr kumimoji="1" lang="en-US" altLang="ko-KR" dirty="0"/>
                  <a:t>cosine </a:t>
                </a:r>
                <a:r>
                  <a:rPr kumimoji="1" lang="ko-KR" altLang="en-US" dirty="0"/>
                  <a:t>값은 </a:t>
                </a:r>
                <a:r>
                  <a:rPr kumimoji="1" lang="en-US" altLang="ko-KR" dirty="0"/>
                  <a:t>1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2A0B786-3AA5-DD40-83C0-198710051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691" y="3723305"/>
                <a:ext cx="3324693" cy="369332"/>
              </a:xfrm>
              <a:prstGeom prst="rect">
                <a:avLst/>
              </a:prstGeom>
              <a:blipFill>
                <a:blip r:embed="rId3"/>
                <a:stretch>
                  <a:fillRect l="-1527" t="-6667" r="-7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CEA7F5E2-B85E-624B-A8CF-19B898F41496}"/>
              </a:ext>
            </a:extLst>
          </p:cNvPr>
          <p:cNvSpPr txBox="1"/>
          <p:nvPr/>
        </p:nvSpPr>
        <p:spPr>
          <a:xfrm>
            <a:off x="3818691" y="4594162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=&gt;</a:t>
            </a:r>
            <a:r>
              <a:rPr kumimoji="1" lang="ko-KR" altLang="en-US" dirty="0"/>
              <a:t>성립하지 않음</a:t>
            </a:r>
          </a:p>
        </p:txBody>
      </p:sp>
    </p:spTree>
    <p:extLst>
      <p:ext uri="{BB962C8B-B14F-4D97-AF65-F5344CB8AC3E}">
        <p14:creationId xmlns:p14="http://schemas.microsoft.com/office/powerpoint/2010/main" val="26403443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2024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Cosine </a:t>
            </a:r>
            <a:r>
              <a:rPr kumimoji="1" lang="en-US" altLang="ko-KR" b="1" dirty="0">
                <a:solidFill>
                  <a:srgbClr val="C00000"/>
                </a:solidFill>
              </a:rPr>
              <a:t>Similarity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365857" y="2011955"/>
            <a:ext cx="5137945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두 벡터 사이의 각도를 이용해 </a:t>
            </a:r>
            <a:r>
              <a:rPr kumimoji="1" lang="en-US" altLang="ko-KR" dirty="0">
                <a:solidFill>
                  <a:srgbClr val="C00000"/>
                </a:solidFill>
              </a:rPr>
              <a:t>Similarity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구함</a:t>
            </a:r>
            <a:r>
              <a:rPr kumimoji="1" lang="en-US" altLang="ko-KR" dirty="0"/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869C9BA-7F45-A648-8697-16C96544774A}"/>
                  </a:ext>
                </a:extLst>
              </p:cNvPr>
              <p:cNvSpPr txBox="1"/>
              <p:nvPr/>
            </p:nvSpPr>
            <p:spPr>
              <a:xfrm>
                <a:off x="567258" y="3192936"/>
                <a:ext cx="4713470" cy="31192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2000" b="0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                               =</m:t>
                      </m:r>
                      <m:f>
                        <m:f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num>
                        <m:den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sz="2000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kumimoji="1" lang="en-US" altLang="ko-KR" sz="20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ko-KR" sz="8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                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  <m:rad>
                            <m:radPr>
                              <m:degHide m:val="on"/>
                              <m:ctrlP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kumimoji="1" lang="en-US" altLang="ko-KR" sz="2000" b="0" i="0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869C9BA-7F45-A648-8697-16C965447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58" y="3192936"/>
                <a:ext cx="4713470" cy="3119252"/>
              </a:xfrm>
              <a:prstGeom prst="rect">
                <a:avLst/>
              </a:prstGeom>
              <a:blipFill>
                <a:blip r:embed="rId2"/>
                <a:stretch>
                  <a:fillRect l="-2688" b="-4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5515E122-F8E3-784D-8CC5-B4678B79B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120" y="2881745"/>
            <a:ext cx="4498900" cy="247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1867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3276349" y="3136612"/>
            <a:ext cx="56393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Natural Language Inference</a:t>
            </a:r>
          </a:p>
        </p:txBody>
      </p:sp>
    </p:spTree>
    <p:extLst>
      <p:ext uri="{BB962C8B-B14F-4D97-AF65-F5344CB8AC3E}">
        <p14:creationId xmlns:p14="http://schemas.microsoft.com/office/powerpoint/2010/main" val="13579614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6070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Natural Language Inference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A7E614-A91C-D247-ACFC-4F5CCC052ACB}"/>
              </a:ext>
            </a:extLst>
          </p:cNvPr>
          <p:cNvSpPr txBox="1"/>
          <p:nvPr/>
        </p:nvSpPr>
        <p:spPr>
          <a:xfrm>
            <a:off x="410547" y="1604865"/>
            <a:ext cx="782291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하나의 문장</a:t>
            </a:r>
            <a:r>
              <a:rPr kumimoji="1" lang="en-US" altLang="ko-KR" dirty="0"/>
              <a:t>(premise)</a:t>
            </a:r>
            <a:r>
              <a:rPr kumimoji="1" lang="ko-KR" altLang="en-US" dirty="0"/>
              <a:t>이 주어졌을 때</a:t>
            </a:r>
            <a:r>
              <a:rPr kumimoji="1" lang="en-US" altLang="ko-KR" dirty="0"/>
              <a:t> </a:t>
            </a:r>
            <a:r>
              <a:rPr kumimoji="1" lang="ko-KR" altLang="en-US" dirty="0"/>
              <a:t>해당 문장이 다른 문장</a:t>
            </a:r>
            <a:r>
              <a:rPr kumimoji="1" lang="en-US" altLang="ko-KR" dirty="0"/>
              <a:t>(hypothesis)</a:t>
            </a:r>
            <a:r>
              <a:rPr kumimoji="1" lang="ko-KR" altLang="en-US" dirty="0"/>
              <a:t>에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의미적으로 수반</a:t>
            </a:r>
            <a:r>
              <a:rPr kumimoji="1" lang="en-US" altLang="ko-KR" dirty="0"/>
              <a:t>(entail)</a:t>
            </a:r>
            <a:r>
              <a:rPr kumimoji="1" lang="ko-KR" altLang="en-US" dirty="0"/>
              <a:t>하는지 결정하는 문제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171069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6070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Natural Language Inference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A7E614-A91C-D247-ACFC-4F5CCC052ACB}"/>
              </a:ext>
            </a:extLst>
          </p:cNvPr>
          <p:cNvSpPr txBox="1"/>
          <p:nvPr/>
        </p:nvSpPr>
        <p:spPr>
          <a:xfrm>
            <a:off x="410547" y="1604865"/>
            <a:ext cx="782291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하나의 문장</a:t>
            </a:r>
            <a:r>
              <a:rPr kumimoji="1" lang="en-US" altLang="ko-KR" dirty="0"/>
              <a:t>(premise)</a:t>
            </a:r>
            <a:r>
              <a:rPr kumimoji="1" lang="ko-KR" altLang="en-US" dirty="0"/>
              <a:t>이 주어졌을 때</a:t>
            </a:r>
            <a:r>
              <a:rPr kumimoji="1" lang="en-US" altLang="ko-KR" dirty="0"/>
              <a:t> </a:t>
            </a:r>
            <a:r>
              <a:rPr kumimoji="1" lang="ko-KR" altLang="en-US" dirty="0"/>
              <a:t>해당 문장이 다른 문장</a:t>
            </a:r>
            <a:r>
              <a:rPr kumimoji="1" lang="en-US" altLang="ko-KR" dirty="0"/>
              <a:t>(hypothesis)</a:t>
            </a:r>
            <a:r>
              <a:rPr kumimoji="1" lang="ko-KR" altLang="en-US" dirty="0"/>
              <a:t>에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의미적으로 수반</a:t>
            </a:r>
            <a:r>
              <a:rPr kumimoji="1" lang="en-US" altLang="ko-KR" dirty="0"/>
              <a:t>(entail)</a:t>
            </a:r>
            <a:r>
              <a:rPr kumimoji="1" lang="ko-KR" altLang="en-US" dirty="0"/>
              <a:t>하는지 결정하는 문제</a:t>
            </a:r>
            <a:r>
              <a:rPr kumimoji="1"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736B94-B645-EE4D-8D09-4B95975CB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47" y="3429000"/>
            <a:ext cx="5378668" cy="104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9466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6070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Natural Language Inference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A7E614-A91C-D247-ACFC-4F5CCC052ACB}"/>
              </a:ext>
            </a:extLst>
          </p:cNvPr>
          <p:cNvSpPr txBox="1"/>
          <p:nvPr/>
        </p:nvSpPr>
        <p:spPr>
          <a:xfrm>
            <a:off x="410547" y="1604865"/>
            <a:ext cx="782291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하나의 문장</a:t>
            </a:r>
            <a:r>
              <a:rPr kumimoji="1" lang="en-US" altLang="ko-KR" dirty="0"/>
              <a:t>(premise)</a:t>
            </a:r>
            <a:r>
              <a:rPr kumimoji="1" lang="ko-KR" altLang="en-US" dirty="0"/>
              <a:t>이 주어졌을 때</a:t>
            </a:r>
            <a:r>
              <a:rPr kumimoji="1" lang="en-US" altLang="ko-KR" dirty="0"/>
              <a:t> </a:t>
            </a:r>
            <a:r>
              <a:rPr kumimoji="1" lang="ko-KR" altLang="en-US" dirty="0"/>
              <a:t>해당 문장이 다른 문장</a:t>
            </a:r>
            <a:r>
              <a:rPr kumimoji="1" lang="en-US" altLang="ko-KR" dirty="0"/>
              <a:t>(hypothesis)</a:t>
            </a:r>
            <a:r>
              <a:rPr kumimoji="1" lang="ko-KR" altLang="en-US" dirty="0"/>
              <a:t>에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의미적으로 수반</a:t>
            </a:r>
            <a:r>
              <a:rPr kumimoji="1" lang="en-US" altLang="ko-KR" dirty="0"/>
              <a:t>(entail)</a:t>
            </a:r>
            <a:r>
              <a:rPr kumimoji="1" lang="ko-KR" altLang="en-US" dirty="0"/>
              <a:t>하는지 결정하는 문제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F51D84-8C30-6D40-BCB6-C9790245DA6B}"/>
              </a:ext>
            </a:extLst>
          </p:cNvPr>
          <p:cNvSpPr txBox="1"/>
          <p:nvPr/>
        </p:nvSpPr>
        <p:spPr>
          <a:xfrm>
            <a:off x="410547" y="3319656"/>
            <a:ext cx="8312597" cy="1112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dirty="0"/>
              <a:t>Promise: </a:t>
            </a:r>
            <a:r>
              <a:rPr kumimoji="1" lang="en" altLang="ko-KR" dirty="0"/>
              <a:t>A man inspects the uniform of a figure in some East Asian country.</a:t>
            </a:r>
            <a:r>
              <a:rPr kumimoji="1" lang="en-US" altLang="ko-KR" dirty="0"/>
              <a:t> </a:t>
            </a:r>
          </a:p>
          <a:p>
            <a:pPr>
              <a:lnSpc>
                <a:spcPct val="200000"/>
              </a:lnSpc>
            </a:pPr>
            <a:r>
              <a:rPr kumimoji="1" lang="en-US" altLang="ko-KR" dirty="0"/>
              <a:t>Hypothesis: The man is sleeping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73702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6070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Natural Language Inference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A7E614-A91C-D247-ACFC-4F5CCC052ACB}"/>
              </a:ext>
            </a:extLst>
          </p:cNvPr>
          <p:cNvSpPr txBox="1"/>
          <p:nvPr/>
        </p:nvSpPr>
        <p:spPr>
          <a:xfrm>
            <a:off x="410547" y="1604865"/>
            <a:ext cx="782291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하나의 문장</a:t>
            </a:r>
            <a:r>
              <a:rPr kumimoji="1" lang="en-US" altLang="ko-KR" dirty="0"/>
              <a:t>(premise)</a:t>
            </a:r>
            <a:r>
              <a:rPr kumimoji="1" lang="ko-KR" altLang="en-US" dirty="0"/>
              <a:t>이 주어졌을 때</a:t>
            </a:r>
            <a:r>
              <a:rPr kumimoji="1" lang="en-US" altLang="ko-KR" dirty="0"/>
              <a:t> </a:t>
            </a:r>
            <a:r>
              <a:rPr kumimoji="1" lang="ko-KR" altLang="en-US" dirty="0"/>
              <a:t>해당 문장이 다른 문장</a:t>
            </a:r>
            <a:r>
              <a:rPr kumimoji="1" lang="en-US" altLang="ko-KR" dirty="0"/>
              <a:t>(hypothesis)</a:t>
            </a:r>
            <a:r>
              <a:rPr kumimoji="1" lang="ko-KR" altLang="en-US" dirty="0"/>
              <a:t>에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의미적으로 수반</a:t>
            </a:r>
            <a:r>
              <a:rPr kumimoji="1" lang="en-US" altLang="ko-KR" dirty="0"/>
              <a:t>(entail)</a:t>
            </a:r>
            <a:r>
              <a:rPr kumimoji="1" lang="ko-KR" altLang="en-US" dirty="0"/>
              <a:t>하는지 결정하는 문제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F51D84-8C30-6D40-BCB6-C9790245DA6B}"/>
              </a:ext>
            </a:extLst>
          </p:cNvPr>
          <p:cNvSpPr txBox="1"/>
          <p:nvPr/>
        </p:nvSpPr>
        <p:spPr>
          <a:xfrm>
            <a:off x="410547" y="3319656"/>
            <a:ext cx="8312597" cy="1112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dirty="0"/>
              <a:t>Promise: </a:t>
            </a:r>
            <a:r>
              <a:rPr kumimoji="1" lang="en" altLang="ko-KR" dirty="0"/>
              <a:t>A man inspects the uniform of a figure in some East Asian country.</a:t>
            </a:r>
            <a:r>
              <a:rPr kumimoji="1" lang="en-US" altLang="ko-KR" dirty="0"/>
              <a:t> </a:t>
            </a:r>
          </a:p>
          <a:p>
            <a:pPr>
              <a:lnSpc>
                <a:spcPct val="200000"/>
              </a:lnSpc>
            </a:pPr>
            <a:r>
              <a:rPr kumimoji="1" lang="en-US" altLang="ko-KR" dirty="0"/>
              <a:t>Hypothesis: The man is sleeping</a:t>
            </a:r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34E149-8F8F-0A4F-93C2-A2F15FB8E267}"/>
              </a:ext>
            </a:extLst>
          </p:cNvPr>
          <p:cNvSpPr txBox="1"/>
          <p:nvPr/>
        </p:nvSpPr>
        <p:spPr>
          <a:xfrm>
            <a:off x="2985797" y="5638202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C00000"/>
                </a:solidFill>
              </a:rPr>
              <a:t>Contradiction</a:t>
            </a:r>
            <a:endParaRPr kumimoji="1"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32ECB11-709E-AE46-B408-C3F9E7F9EE62}"/>
              </a:ext>
            </a:extLst>
          </p:cNvPr>
          <p:cNvCxnSpPr>
            <a:cxnSpLocks/>
          </p:cNvCxnSpPr>
          <p:nvPr/>
        </p:nvCxnSpPr>
        <p:spPr>
          <a:xfrm>
            <a:off x="3811504" y="4644132"/>
            <a:ext cx="0" cy="77013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500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E7EF58-6EDA-AF40-89A4-8A9752B50F8C}"/>
              </a:ext>
            </a:extLst>
          </p:cNvPr>
          <p:cNvSpPr txBox="1"/>
          <p:nvPr/>
        </p:nvSpPr>
        <p:spPr>
          <a:xfrm>
            <a:off x="555074" y="4352361"/>
            <a:ext cx="1054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Data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707AA9-873B-4547-BAE4-12EE0BDB8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41" y="2399951"/>
            <a:ext cx="1842944" cy="1842944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356146A-F66E-EC40-8C76-7007BAF08E95}"/>
              </a:ext>
            </a:extLst>
          </p:cNvPr>
          <p:cNvCxnSpPr>
            <a:cxnSpLocks/>
          </p:cNvCxnSpPr>
          <p:nvPr/>
        </p:nvCxnSpPr>
        <p:spPr>
          <a:xfrm>
            <a:off x="2029200" y="3429000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26E65356-4CAF-9B4D-854F-4A31EFC666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88" r="62262"/>
          <a:stretch/>
        </p:blipFill>
        <p:spPr>
          <a:xfrm>
            <a:off x="2787414" y="2276193"/>
            <a:ext cx="2169460" cy="30341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35B0FEA-E8AE-FC41-AD95-B151FE8360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004" r="20332"/>
          <a:stretch/>
        </p:blipFill>
        <p:spPr>
          <a:xfrm>
            <a:off x="7877113" y="2276193"/>
            <a:ext cx="1846729" cy="303418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796462A-D45F-D84A-A875-8BB931C2CC55}"/>
              </a:ext>
            </a:extLst>
          </p:cNvPr>
          <p:cNvCxnSpPr>
            <a:cxnSpLocks/>
          </p:cNvCxnSpPr>
          <p:nvPr/>
        </p:nvCxnSpPr>
        <p:spPr>
          <a:xfrm>
            <a:off x="5001627" y="3429000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7DE1B41-895C-7642-8805-1A6191D23D4B}"/>
              </a:ext>
            </a:extLst>
          </p:cNvPr>
          <p:cNvSpPr txBox="1"/>
          <p:nvPr/>
        </p:nvSpPr>
        <p:spPr>
          <a:xfrm>
            <a:off x="5767617" y="3244334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Input Data</a:t>
            </a:r>
            <a:endParaRPr kumimoji="1"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1FE3184-A051-9D47-9222-6FA349F2B956}"/>
              </a:ext>
            </a:extLst>
          </p:cNvPr>
          <p:cNvCxnSpPr>
            <a:cxnSpLocks/>
          </p:cNvCxnSpPr>
          <p:nvPr/>
        </p:nvCxnSpPr>
        <p:spPr>
          <a:xfrm>
            <a:off x="7066370" y="3451412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0463707-E0B2-7C42-8802-93F36FA74D40}"/>
              </a:ext>
            </a:extLst>
          </p:cNvPr>
          <p:cNvCxnSpPr>
            <a:cxnSpLocks/>
          </p:cNvCxnSpPr>
          <p:nvPr/>
        </p:nvCxnSpPr>
        <p:spPr>
          <a:xfrm>
            <a:off x="9723842" y="3420036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D940758-5A64-CC40-8253-70DF706ED0F9}"/>
              </a:ext>
            </a:extLst>
          </p:cNvPr>
          <p:cNvSpPr txBox="1"/>
          <p:nvPr/>
        </p:nvSpPr>
        <p:spPr>
          <a:xfrm>
            <a:off x="10568706" y="3235370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Output</a:t>
            </a:r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EB9C7B-DF20-124B-ABF8-F44B7B448001}"/>
              </a:ext>
            </a:extLst>
          </p:cNvPr>
          <p:cNvSpPr txBox="1"/>
          <p:nvPr/>
        </p:nvSpPr>
        <p:spPr>
          <a:xfrm>
            <a:off x="269341" y="545812"/>
            <a:ext cx="2810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Lecture3 Review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585247A-F898-5D49-8022-81AACFFDEE38}"/>
              </a:ext>
            </a:extLst>
          </p:cNvPr>
          <p:cNvSpPr/>
          <p:nvPr/>
        </p:nvSpPr>
        <p:spPr>
          <a:xfrm>
            <a:off x="269341" y="1894703"/>
            <a:ext cx="5060540" cy="321275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424939-709D-F942-BBEA-0BFE531705EB}"/>
              </a:ext>
            </a:extLst>
          </p:cNvPr>
          <p:cNvSpPr txBox="1"/>
          <p:nvPr/>
        </p:nvSpPr>
        <p:spPr>
          <a:xfrm>
            <a:off x="1631092" y="5296930"/>
            <a:ext cx="2391809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C00000"/>
                </a:solidFill>
              </a:rPr>
              <a:t>index vector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C00000"/>
                </a:solidFill>
              </a:rPr>
              <a:t>embedding vector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C00000"/>
                </a:solidFill>
              </a:rPr>
              <a:t>one hot / </a:t>
            </a:r>
            <a:r>
              <a:rPr kumimoji="1" lang="en-US" altLang="ko-KR" dirty="0" err="1">
                <a:solidFill>
                  <a:srgbClr val="C00000"/>
                </a:solidFill>
              </a:rPr>
              <a:t>BoW</a:t>
            </a:r>
            <a:r>
              <a:rPr kumimoji="1" lang="en-US" altLang="ko-KR" dirty="0">
                <a:solidFill>
                  <a:srgbClr val="C00000"/>
                </a:solidFill>
              </a:rPr>
              <a:t> </a:t>
            </a:r>
          </a:p>
          <a:p>
            <a:endParaRPr kumimoji="1"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66135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6070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Natural Language Inference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A7E614-A91C-D247-ACFC-4F5CCC052ACB}"/>
              </a:ext>
            </a:extLst>
          </p:cNvPr>
          <p:cNvSpPr txBox="1"/>
          <p:nvPr/>
        </p:nvSpPr>
        <p:spPr>
          <a:xfrm>
            <a:off x="410547" y="1604865"/>
            <a:ext cx="782291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하나의 문장</a:t>
            </a:r>
            <a:r>
              <a:rPr kumimoji="1" lang="en-US" altLang="ko-KR" dirty="0"/>
              <a:t>(premise)</a:t>
            </a:r>
            <a:r>
              <a:rPr kumimoji="1" lang="ko-KR" altLang="en-US" dirty="0"/>
              <a:t>이 주어졌을 때</a:t>
            </a:r>
            <a:r>
              <a:rPr kumimoji="1" lang="en-US" altLang="ko-KR" dirty="0"/>
              <a:t> </a:t>
            </a:r>
            <a:r>
              <a:rPr kumimoji="1" lang="ko-KR" altLang="en-US" dirty="0"/>
              <a:t>해당 문장이 다른 문장</a:t>
            </a:r>
            <a:r>
              <a:rPr kumimoji="1" lang="en-US" altLang="ko-KR" dirty="0"/>
              <a:t>(hypothesis)</a:t>
            </a:r>
            <a:r>
              <a:rPr kumimoji="1" lang="ko-KR" altLang="en-US" dirty="0"/>
              <a:t>에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의미적으로 수반</a:t>
            </a:r>
            <a:r>
              <a:rPr kumimoji="1" lang="en-US" altLang="ko-KR" dirty="0"/>
              <a:t>(entail)</a:t>
            </a:r>
            <a:r>
              <a:rPr kumimoji="1" lang="ko-KR" altLang="en-US" dirty="0"/>
              <a:t>하는지 결정하는 문제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F51D84-8C30-6D40-BCB6-C9790245DA6B}"/>
              </a:ext>
            </a:extLst>
          </p:cNvPr>
          <p:cNvSpPr txBox="1"/>
          <p:nvPr/>
        </p:nvSpPr>
        <p:spPr>
          <a:xfrm>
            <a:off x="410547" y="3319656"/>
            <a:ext cx="5734198" cy="1112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dirty="0"/>
              <a:t>Promise: </a:t>
            </a:r>
            <a:r>
              <a:rPr kumimoji="1" lang="en" altLang="ko-KR" dirty="0"/>
              <a:t>A soccer game with multiple males playing.</a:t>
            </a:r>
            <a:endParaRPr kumimoji="1" lang="en-US" altLang="ko-KR" dirty="0"/>
          </a:p>
          <a:p>
            <a:pPr>
              <a:lnSpc>
                <a:spcPct val="200000"/>
              </a:lnSpc>
            </a:pPr>
            <a:r>
              <a:rPr kumimoji="1" lang="en-US" altLang="ko-KR" dirty="0"/>
              <a:t>Hypothesis:</a:t>
            </a:r>
            <a:r>
              <a:rPr kumimoji="1" lang="en" altLang="ko-KR" dirty="0"/>
              <a:t> Some men are playing a sport.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410353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6070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Natural Language Inference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A7E614-A91C-D247-ACFC-4F5CCC052ACB}"/>
              </a:ext>
            </a:extLst>
          </p:cNvPr>
          <p:cNvSpPr txBox="1"/>
          <p:nvPr/>
        </p:nvSpPr>
        <p:spPr>
          <a:xfrm>
            <a:off x="410547" y="1604865"/>
            <a:ext cx="782291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하나의 문장</a:t>
            </a:r>
            <a:r>
              <a:rPr kumimoji="1" lang="en-US" altLang="ko-KR" dirty="0"/>
              <a:t>(premise)</a:t>
            </a:r>
            <a:r>
              <a:rPr kumimoji="1" lang="ko-KR" altLang="en-US" dirty="0"/>
              <a:t>이 주어졌을 때</a:t>
            </a:r>
            <a:r>
              <a:rPr kumimoji="1" lang="en-US" altLang="ko-KR" dirty="0"/>
              <a:t> </a:t>
            </a:r>
            <a:r>
              <a:rPr kumimoji="1" lang="ko-KR" altLang="en-US" dirty="0"/>
              <a:t>해당 문장이 다른 문장</a:t>
            </a:r>
            <a:r>
              <a:rPr kumimoji="1" lang="en-US" altLang="ko-KR" dirty="0"/>
              <a:t>(hypothesis)</a:t>
            </a:r>
            <a:r>
              <a:rPr kumimoji="1" lang="ko-KR" altLang="en-US" dirty="0"/>
              <a:t>에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의미적으로 수반</a:t>
            </a:r>
            <a:r>
              <a:rPr kumimoji="1" lang="en-US" altLang="ko-KR" dirty="0"/>
              <a:t>(entail)</a:t>
            </a:r>
            <a:r>
              <a:rPr kumimoji="1" lang="ko-KR" altLang="en-US" dirty="0"/>
              <a:t>하는지 결정하는 문제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34E149-8F8F-0A4F-93C2-A2F15FB8E267}"/>
              </a:ext>
            </a:extLst>
          </p:cNvPr>
          <p:cNvSpPr txBox="1"/>
          <p:nvPr/>
        </p:nvSpPr>
        <p:spPr>
          <a:xfrm>
            <a:off x="3166936" y="5626579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C00000"/>
                </a:solidFill>
              </a:rPr>
              <a:t>Entailment</a:t>
            </a:r>
            <a:endParaRPr kumimoji="1"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32ECB11-709E-AE46-B408-C3F9E7F9EE62}"/>
              </a:ext>
            </a:extLst>
          </p:cNvPr>
          <p:cNvCxnSpPr>
            <a:cxnSpLocks/>
          </p:cNvCxnSpPr>
          <p:nvPr/>
        </p:nvCxnSpPr>
        <p:spPr>
          <a:xfrm>
            <a:off x="3811504" y="4644132"/>
            <a:ext cx="0" cy="77013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A25B46B-908D-6E4D-A0B3-E8D1E166336A}"/>
              </a:ext>
            </a:extLst>
          </p:cNvPr>
          <p:cNvSpPr txBox="1"/>
          <p:nvPr/>
        </p:nvSpPr>
        <p:spPr>
          <a:xfrm>
            <a:off x="410547" y="3319656"/>
            <a:ext cx="5734198" cy="1112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dirty="0"/>
              <a:t>Promise: </a:t>
            </a:r>
            <a:r>
              <a:rPr kumimoji="1" lang="en" altLang="ko-KR" dirty="0"/>
              <a:t>A soccer game with multiple males playing.</a:t>
            </a:r>
            <a:endParaRPr kumimoji="1" lang="en-US" altLang="ko-KR" dirty="0"/>
          </a:p>
          <a:p>
            <a:pPr>
              <a:lnSpc>
                <a:spcPct val="200000"/>
              </a:lnSpc>
            </a:pPr>
            <a:r>
              <a:rPr kumimoji="1" lang="en-US" altLang="ko-KR" dirty="0"/>
              <a:t>Hypothesis:</a:t>
            </a:r>
            <a:r>
              <a:rPr kumimoji="1" lang="en" altLang="ko-KR" dirty="0"/>
              <a:t> Some men are playing a sport.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89985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6070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Natural Language Inference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A7E614-A91C-D247-ACFC-4F5CCC052ACB}"/>
              </a:ext>
            </a:extLst>
          </p:cNvPr>
          <p:cNvSpPr txBox="1"/>
          <p:nvPr/>
        </p:nvSpPr>
        <p:spPr>
          <a:xfrm>
            <a:off x="410547" y="1604865"/>
            <a:ext cx="782291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하나의 문장</a:t>
            </a:r>
            <a:r>
              <a:rPr kumimoji="1" lang="en-US" altLang="ko-KR" dirty="0"/>
              <a:t>(premise)</a:t>
            </a:r>
            <a:r>
              <a:rPr kumimoji="1" lang="ko-KR" altLang="en-US" dirty="0"/>
              <a:t>이 주어졌을 때</a:t>
            </a:r>
            <a:r>
              <a:rPr kumimoji="1" lang="en-US" altLang="ko-KR" dirty="0"/>
              <a:t> </a:t>
            </a:r>
            <a:r>
              <a:rPr kumimoji="1" lang="ko-KR" altLang="en-US" dirty="0"/>
              <a:t>해당 문장이 다른 문장</a:t>
            </a:r>
            <a:r>
              <a:rPr kumimoji="1" lang="en-US" altLang="ko-KR" dirty="0"/>
              <a:t>(hypothesis)</a:t>
            </a:r>
            <a:r>
              <a:rPr kumimoji="1" lang="ko-KR" altLang="en-US" dirty="0"/>
              <a:t>에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의미적으로 수반</a:t>
            </a:r>
            <a:r>
              <a:rPr kumimoji="1" lang="en-US" altLang="ko-KR" dirty="0"/>
              <a:t>(entail)</a:t>
            </a:r>
            <a:r>
              <a:rPr kumimoji="1" lang="ko-KR" altLang="en-US" dirty="0"/>
              <a:t>하는지 결정하는 문제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F51D84-8C30-6D40-BCB6-C9790245DA6B}"/>
              </a:ext>
            </a:extLst>
          </p:cNvPr>
          <p:cNvSpPr txBox="1"/>
          <p:nvPr/>
        </p:nvSpPr>
        <p:spPr>
          <a:xfrm>
            <a:off x="410547" y="3319656"/>
            <a:ext cx="8520346" cy="1112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dirty="0"/>
              <a:t>Promise: </a:t>
            </a:r>
            <a:r>
              <a:rPr kumimoji="1" lang="en" altLang="ko-KR" dirty="0"/>
              <a:t>An older and younger man smiling.</a:t>
            </a:r>
            <a:endParaRPr kumimoji="1" lang="en-US" altLang="ko-KR" dirty="0"/>
          </a:p>
          <a:p>
            <a:pPr>
              <a:lnSpc>
                <a:spcPct val="200000"/>
              </a:lnSpc>
            </a:pPr>
            <a:r>
              <a:rPr kumimoji="1" lang="en-US" altLang="ko-KR" dirty="0"/>
              <a:t>Hypothesis: </a:t>
            </a:r>
            <a:r>
              <a:rPr lang="en" altLang="ko-KR" dirty="0"/>
              <a:t>Two men are smiling and laughing at the cats playing on the floor.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69235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6070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Natural Language Inference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A7E614-A91C-D247-ACFC-4F5CCC052ACB}"/>
              </a:ext>
            </a:extLst>
          </p:cNvPr>
          <p:cNvSpPr txBox="1"/>
          <p:nvPr/>
        </p:nvSpPr>
        <p:spPr>
          <a:xfrm>
            <a:off x="410547" y="1604865"/>
            <a:ext cx="782291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하나의 문장</a:t>
            </a:r>
            <a:r>
              <a:rPr kumimoji="1" lang="en-US" altLang="ko-KR" dirty="0"/>
              <a:t>(premise)</a:t>
            </a:r>
            <a:r>
              <a:rPr kumimoji="1" lang="ko-KR" altLang="en-US" dirty="0"/>
              <a:t>이 주어졌을 때</a:t>
            </a:r>
            <a:r>
              <a:rPr kumimoji="1" lang="en-US" altLang="ko-KR" dirty="0"/>
              <a:t> </a:t>
            </a:r>
            <a:r>
              <a:rPr kumimoji="1" lang="ko-KR" altLang="en-US" dirty="0"/>
              <a:t>해당 문장이 다른 문장</a:t>
            </a:r>
            <a:r>
              <a:rPr kumimoji="1" lang="en-US" altLang="ko-KR" dirty="0"/>
              <a:t>(hypothesis)</a:t>
            </a:r>
            <a:r>
              <a:rPr kumimoji="1" lang="ko-KR" altLang="en-US" dirty="0"/>
              <a:t>에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의미적으로 수반</a:t>
            </a:r>
            <a:r>
              <a:rPr kumimoji="1" lang="en-US" altLang="ko-KR" dirty="0"/>
              <a:t>(entail)</a:t>
            </a:r>
            <a:r>
              <a:rPr kumimoji="1" lang="ko-KR" altLang="en-US" dirty="0"/>
              <a:t>하는지 결정하는 문제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34E149-8F8F-0A4F-93C2-A2F15FB8E267}"/>
              </a:ext>
            </a:extLst>
          </p:cNvPr>
          <p:cNvSpPr txBox="1"/>
          <p:nvPr/>
        </p:nvSpPr>
        <p:spPr>
          <a:xfrm>
            <a:off x="3337265" y="5626579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C00000"/>
                </a:solidFill>
              </a:rPr>
              <a:t>Neutral</a:t>
            </a:r>
            <a:endParaRPr kumimoji="1"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32ECB11-709E-AE46-B408-C3F9E7F9EE62}"/>
              </a:ext>
            </a:extLst>
          </p:cNvPr>
          <p:cNvCxnSpPr>
            <a:cxnSpLocks/>
          </p:cNvCxnSpPr>
          <p:nvPr/>
        </p:nvCxnSpPr>
        <p:spPr>
          <a:xfrm>
            <a:off x="3811504" y="4644132"/>
            <a:ext cx="0" cy="77013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6388ADE-AF3A-7943-9682-A35B8024E7F4}"/>
              </a:ext>
            </a:extLst>
          </p:cNvPr>
          <p:cNvSpPr txBox="1"/>
          <p:nvPr/>
        </p:nvSpPr>
        <p:spPr>
          <a:xfrm>
            <a:off x="410547" y="3319656"/>
            <a:ext cx="8520346" cy="1112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dirty="0"/>
              <a:t>Promise: </a:t>
            </a:r>
            <a:r>
              <a:rPr kumimoji="1" lang="en" altLang="ko-KR" dirty="0"/>
              <a:t>An older and younger man smiling.</a:t>
            </a:r>
            <a:endParaRPr kumimoji="1" lang="en-US" altLang="ko-KR" dirty="0"/>
          </a:p>
          <a:p>
            <a:pPr>
              <a:lnSpc>
                <a:spcPct val="200000"/>
              </a:lnSpc>
            </a:pPr>
            <a:r>
              <a:rPr kumimoji="1" lang="en-US" altLang="ko-KR" dirty="0"/>
              <a:t>Hypothesis: </a:t>
            </a:r>
            <a:r>
              <a:rPr lang="en" altLang="ko-KR" dirty="0"/>
              <a:t>Two men are smiling and laughing at the cats playing on the floor.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037968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2463627" y="3136612"/>
            <a:ext cx="72647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Natural Language Inference Dataset</a:t>
            </a:r>
          </a:p>
        </p:txBody>
      </p:sp>
    </p:spTree>
    <p:extLst>
      <p:ext uri="{BB962C8B-B14F-4D97-AF65-F5344CB8AC3E}">
        <p14:creationId xmlns:p14="http://schemas.microsoft.com/office/powerpoint/2010/main" val="375338173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60642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Natural Language Inference Dataset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9668EA-9F4F-DB44-A90E-7FA8703781C2}"/>
              </a:ext>
            </a:extLst>
          </p:cNvPr>
          <p:cNvSpPr txBox="1"/>
          <p:nvPr/>
        </p:nvSpPr>
        <p:spPr>
          <a:xfrm>
            <a:off x="269341" y="1473321"/>
            <a:ext cx="2965812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Semantic Textual Similarity</a:t>
            </a:r>
            <a:endParaRPr kumimoji="1" lang="en-US" altLang="ko-KR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SNLI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MultiNLI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5901363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60642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Natural Language Inference Dataset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9668EA-9F4F-DB44-A90E-7FA8703781C2}"/>
              </a:ext>
            </a:extLst>
          </p:cNvPr>
          <p:cNvSpPr txBox="1"/>
          <p:nvPr/>
        </p:nvSpPr>
        <p:spPr>
          <a:xfrm>
            <a:off x="269341" y="1473321"/>
            <a:ext cx="2965812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Semantic Textual Similarity</a:t>
            </a:r>
            <a:endParaRPr kumimoji="1" lang="en-US" altLang="ko-KR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SNLI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>
                <a:solidFill>
                  <a:schemeClr val="bg1">
                    <a:lumMod val="65000"/>
                  </a:schemeClr>
                </a:solidFill>
              </a:rPr>
              <a:t>MultiNLI</a:t>
            </a:r>
            <a:endParaRPr kumimoji="1" lang="en-US" altLang="ko-KR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43AC10-5B74-A24B-BD6A-BE2441060F66}"/>
              </a:ext>
            </a:extLst>
          </p:cNvPr>
          <p:cNvSpPr txBox="1"/>
          <p:nvPr/>
        </p:nvSpPr>
        <p:spPr>
          <a:xfrm>
            <a:off x="7844283" y="1607825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SNLI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4FEF73-FD2E-EF45-AD99-2DF8D4B7752A}"/>
              </a:ext>
            </a:extLst>
          </p:cNvPr>
          <p:cNvSpPr txBox="1"/>
          <p:nvPr/>
        </p:nvSpPr>
        <p:spPr>
          <a:xfrm>
            <a:off x="5532699" y="1977157"/>
            <a:ext cx="5451676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Stanford Natural Language Inference Corpus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57</a:t>
            </a:r>
            <a:r>
              <a:rPr kumimoji="1" lang="ko-KR" altLang="en-US" dirty="0"/>
              <a:t>만개의 </a:t>
            </a:r>
            <a:r>
              <a:rPr kumimoji="1" lang="en-US" altLang="ko-KR" dirty="0"/>
              <a:t>Human-written </a:t>
            </a:r>
            <a:r>
              <a:rPr kumimoji="1" lang="ko-KR" altLang="en-US" dirty="0"/>
              <a:t>영어 문장 쌍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3 Classes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Entailment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Contradiction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Neutral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821EB6E-96E2-ED48-9478-2366F916C549}"/>
              </a:ext>
            </a:extLst>
          </p:cNvPr>
          <p:cNvSpPr/>
          <p:nvPr/>
        </p:nvSpPr>
        <p:spPr>
          <a:xfrm>
            <a:off x="5393803" y="1331089"/>
            <a:ext cx="5590572" cy="35114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9967198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60642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Natural Language Inference Dataset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9668EA-9F4F-DB44-A90E-7FA8703781C2}"/>
              </a:ext>
            </a:extLst>
          </p:cNvPr>
          <p:cNvSpPr txBox="1"/>
          <p:nvPr/>
        </p:nvSpPr>
        <p:spPr>
          <a:xfrm>
            <a:off x="269341" y="1473321"/>
            <a:ext cx="2965812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Semantic Textual Similarity</a:t>
            </a:r>
            <a:endParaRPr kumimoji="1" lang="en-US" altLang="ko-KR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65000"/>
                  </a:schemeClr>
                </a:solidFill>
              </a:rPr>
              <a:t>SNLI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MultiNLI</a:t>
            </a:r>
            <a:endParaRPr kumimoji="1"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43AC10-5B74-A24B-BD6A-BE2441060F66}"/>
              </a:ext>
            </a:extLst>
          </p:cNvPr>
          <p:cNvSpPr txBox="1"/>
          <p:nvPr/>
        </p:nvSpPr>
        <p:spPr>
          <a:xfrm>
            <a:off x="7757955" y="1607825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err="1"/>
              <a:t>MultiNLI</a:t>
            </a:r>
            <a:endParaRPr kumimoji="1" lang="en-US" altLang="ko-K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4FEF73-FD2E-EF45-AD99-2DF8D4B7752A}"/>
              </a:ext>
            </a:extLst>
          </p:cNvPr>
          <p:cNvSpPr txBox="1"/>
          <p:nvPr/>
        </p:nvSpPr>
        <p:spPr>
          <a:xfrm>
            <a:off x="5532698" y="1977157"/>
            <a:ext cx="5590571" cy="3362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Multi-Genre Natural Language Inference Corpus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43</a:t>
            </a:r>
            <a:r>
              <a:rPr kumimoji="1" lang="ko-KR" altLang="en-US" dirty="0"/>
              <a:t>만개의 </a:t>
            </a:r>
            <a:r>
              <a:rPr kumimoji="1" lang="en-US" altLang="ko-KR" dirty="0"/>
              <a:t>Crowd-Sourced collection </a:t>
            </a:r>
            <a:r>
              <a:rPr kumimoji="1" lang="ko-KR" altLang="en-US" dirty="0"/>
              <a:t>문장 쌍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SNLI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기반으로 만들어짐</a:t>
            </a:r>
            <a:endParaRPr kumimoji="1"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SNLI</a:t>
            </a:r>
            <a:r>
              <a:rPr kumimoji="1" lang="ko-KR" altLang="en-US" dirty="0"/>
              <a:t>와 다른 점은 다양한 장르의 </a:t>
            </a:r>
            <a:r>
              <a:rPr kumimoji="1" lang="en-US" altLang="ko-KR" dirty="0"/>
              <a:t>Text</a:t>
            </a:r>
            <a:r>
              <a:rPr kumimoji="1" lang="ko-KR" altLang="en-US" dirty="0"/>
              <a:t>로 구성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3 Classes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Entailment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Contradiction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Neutral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821EB6E-96E2-ED48-9478-2366F916C549}"/>
              </a:ext>
            </a:extLst>
          </p:cNvPr>
          <p:cNvSpPr/>
          <p:nvPr/>
        </p:nvSpPr>
        <p:spPr>
          <a:xfrm>
            <a:off x="5393803" y="1331089"/>
            <a:ext cx="5590572" cy="408066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8472675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3962435" y="3136612"/>
            <a:ext cx="42671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Similarity Algorithm</a:t>
            </a:r>
          </a:p>
        </p:txBody>
      </p:sp>
    </p:spTree>
    <p:extLst>
      <p:ext uri="{BB962C8B-B14F-4D97-AF65-F5344CB8AC3E}">
        <p14:creationId xmlns:p14="http://schemas.microsoft.com/office/powerpoint/2010/main" val="271969364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157374" y="396522"/>
            <a:ext cx="15888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err="1"/>
              <a:t>MaLSTM</a:t>
            </a:r>
            <a:endParaRPr kumimoji="1" lang="en-US" altLang="ko-KR" sz="2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B2CC09-8C4F-A74B-A02B-CD5BC6E66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074" y="410620"/>
            <a:ext cx="5316586" cy="627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531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E7EF58-6EDA-AF40-89A4-8A9752B50F8C}"/>
              </a:ext>
            </a:extLst>
          </p:cNvPr>
          <p:cNvSpPr txBox="1"/>
          <p:nvPr/>
        </p:nvSpPr>
        <p:spPr>
          <a:xfrm>
            <a:off x="555074" y="4352361"/>
            <a:ext cx="1054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Data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707AA9-873B-4547-BAE4-12EE0BDB8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41" y="2399951"/>
            <a:ext cx="1842944" cy="1842944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356146A-F66E-EC40-8C76-7007BAF08E95}"/>
              </a:ext>
            </a:extLst>
          </p:cNvPr>
          <p:cNvCxnSpPr>
            <a:cxnSpLocks/>
          </p:cNvCxnSpPr>
          <p:nvPr/>
        </p:nvCxnSpPr>
        <p:spPr>
          <a:xfrm>
            <a:off x="2029200" y="3429000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26E65356-4CAF-9B4D-854F-4A31EFC666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88" r="62262"/>
          <a:stretch/>
        </p:blipFill>
        <p:spPr>
          <a:xfrm>
            <a:off x="2787414" y="2276193"/>
            <a:ext cx="2169460" cy="30341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35B0FEA-E8AE-FC41-AD95-B151FE8360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004" r="20332"/>
          <a:stretch/>
        </p:blipFill>
        <p:spPr>
          <a:xfrm>
            <a:off x="7877113" y="2276193"/>
            <a:ext cx="1846729" cy="303418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796462A-D45F-D84A-A875-8BB931C2CC55}"/>
              </a:ext>
            </a:extLst>
          </p:cNvPr>
          <p:cNvCxnSpPr>
            <a:cxnSpLocks/>
          </p:cNvCxnSpPr>
          <p:nvPr/>
        </p:nvCxnSpPr>
        <p:spPr>
          <a:xfrm>
            <a:off x="5001627" y="3429000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7DE1B41-895C-7642-8805-1A6191D23D4B}"/>
              </a:ext>
            </a:extLst>
          </p:cNvPr>
          <p:cNvSpPr txBox="1"/>
          <p:nvPr/>
        </p:nvSpPr>
        <p:spPr>
          <a:xfrm>
            <a:off x="5767617" y="3244334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Input Data</a:t>
            </a:r>
            <a:endParaRPr kumimoji="1"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1FE3184-A051-9D47-9222-6FA349F2B956}"/>
              </a:ext>
            </a:extLst>
          </p:cNvPr>
          <p:cNvCxnSpPr>
            <a:cxnSpLocks/>
          </p:cNvCxnSpPr>
          <p:nvPr/>
        </p:nvCxnSpPr>
        <p:spPr>
          <a:xfrm>
            <a:off x="7066370" y="3451412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0463707-E0B2-7C42-8802-93F36FA74D40}"/>
              </a:ext>
            </a:extLst>
          </p:cNvPr>
          <p:cNvCxnSpPr>
            <a:cxnSpLocks/>
          </p:cNvCxnSpPr>
          <p:nvPr/>
        </p:nvCxnSpPr>
        <p:spPr>
          <a:xfrm>
            <a:off x="9723842" y="3420036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D940758-5A64-CC40-8253-70DF706ED0F9}"/>
              </a:ext>
            </a:extLst>
          </p:cNvPr>
          <p:cNvSpPr txBox="1"/>
          <p:nvPr/>
        </p:nvSpPr>
        <p:spPr>
          <a:xfrm>
            <a:off x="10568706" y="3235370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Output</a:t>
            </a:r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EB9C7B-DF20-124B-ABF8-F44B7B448001}"/>
              </a:ext>
            </a:extLst>
          </p:cNvPr>
          <p:cNvSpPr txBox="1"/>
          <p:nvPr/>
        </p:nvSpPr>
        <p:spPr>
          <a:xfrm>
            <a:off x="269341" y="545812"/>
            <a:ext cx="2810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Lecture3 Review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585247A-F898-5D49-8022-81AACFFDEE38}"/>
              </a:ext>
            </a:extLst>
          </p:cNvPr>
          <p:cNvSpPr/>
          <p:nvPr/>
        </p:nvSpPr>
        <p:spPr>
          <a:xfrm>
            <a:off x="269341" y="1894703"/>
            <a:ext cx="5060540" cy="321275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424939-709D-F942-BBEA-0BFE531705EB}"/>
              </a:ext>
            </a:extLst>
          </p:cNvPr>
          <p:cNvSpPr txBox="1"/>
          <p:nvPr/>
        </p:nvSpPr>
        <p:spPr>
          <a:xfrm>
            <a:off x="1631092" y="5296930"/>
            <a:ext cx="2579360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C00000"/>
                </a:solidFill>
              </a:rPr>
              <a:t>index vector 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C00000"/>
                </a:solidFill>
              </a:rPr>
              <a:t>embedding vector 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C00000"/>
                </a:solidFill>
              </a:rPr>
              <a:t>one hot / </a:t>
            </a:r>
            <a:r>
              <a:rPr kumimoji="1" lang="en-US" altLang="ko-KR" dirty="0" err="1">
                <a:solidFill>
                  <a:srgbClr val="C00000"/>
                </a:solidFill>
              </a:rPr>
              <a:t>BoW</a:t>
            </a:r>
            <a:r>
              <a:rPr kumimoji="1" lang="en-US" altLang="ko-KR" dirty="0">
                <a:solidFill>
                  <a:srgbClr val="C00000"/>
                </a:solidFill>
              </a:rPr>
              <a:t> ?</a:t>
            </a:r>
          </a:p>
          <a:p>
            <a:endParaRPr kumimoji="1"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57662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157374" y="396522"/>
            <a:ext cx="15888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err="1"/>
              <a:t>MaLSTM</a:t>
            </a:r>
            <a:endParaRPr kumimoji="1" lang="en-US" altLang="ko-KR" sz="2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B2CC09-8C4F-A74B-A02B-CD5BC6E66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074" y="410620"/>
            <a:ext cx="5316586" cy="62754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554A60-8FCD-7D4B-A690-FD34835CFF95}"/>
              </a:ext>
            </a:extLst>
          </p:cNvPr>
          <p:cNvSpPr txBox="1"/>
          <p:nvPr/>
        </p:nvSpPr>
        <p:spPr>
          <a:xfrm>
            <a:off x="269340" y="1432056"/>
            <a:ext cx="6288966" cy="2116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Jonas et al. (2016, AAAI)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Vector </a:t>
            </a:r>
            <a:r>
              <a:rPr kumimoji="1" lang="ko-KR" altLang="en-US" dirty="0"/>
              <a:t>간의 </a:t>
            </a:r>
            <a:r>
              <a:rPr kumimoji="1" lang="en-US" altLang="ko-KR" dirty="0"/>
              <a:t>Similarity </a:t>
            </a:r>
            <a:r>
              <a:rPr kumimoji="1" lang="ko-KR" altLang="en-US" dirty="0"/>
              <a:t>측정을 위해 </a:t>
            </a:r>
            <a:r>
              <a:rPr kumimoji="1" lang="en-US" altLang="ko-KR" dirty="0"/>
              <a:t>Manhattan Distance </a:t>
            </a:r>
            <a:br>
              <a:rPr kumimoji="1" lang="en-US" altLang="ko-KR" dirty="0"/>
            </a:br>
            <a:r>
              <a:rPr kumimoji="1" lang="ko-KR" altLang="en-US" dirty="0"/>
              <a:t>사용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Kaggle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Competition</a:t>
            </a:r>
            <a:r>
              <a:rPr kumimoji="1" lang="ko-KR" altLang="en-US" dirty="0"/>
              <a:t>에서 높은 </a:t>
            </a:r>
            <a:r>
              <a:rPr kumimoji="1" lang="en-US" altLang="ko-KR" dirty="0"/>
              <a:t>Score</a:t>
            </a:r>
            <a:r>
              <a:rPr kumimoji="1" lang="ko-KR" altLang="en-US" dirty="0"/>
              <a:t>로 </a:t>
            </a:r>
            <a:r>
              <a:rPr kumimoji="1" lang="ko-KR" altLang="en-US" dirty="0" err="1"/>
              <a:t>유명해짐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113499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157374" y="396522"/>
            <a:ext cx="15888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err="1"/>
              <a:t>MaLSTM</a:t>
            </a:r>
            <a:endParaRPr kumimoji="1" lang="en-US" altLang="ko-KR" sz="28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E84D25C-7976-8B48-A504-719A9E794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072" y="1795848"/>
            <a:ext cx="6965855" cy="42675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26757F-7059-054D-96F1-446BEB14F59A}"/>
              </a:ext>
            </a:extLst>
          </p:cNvPr>
          <p:cNvSpPr txBox="1"/>
          <p:nvPr/>
        </p:nvSpPr>
        <p:spPr>
          <a:xfrm>
            <a:off x="443470" y="1095632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Model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37191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157374" y="396522"/>
            <a:ext cx="3124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Tree-Based Model</a:t>
            </a:r>
          </a:p>
        </p:txBody>
      </p:sp>
    </p:spTree>
    <p:extLst>
      <p:ext uri="{BB962C8B-B14F-4D97-AF65-F5344CB8AC3E}">
        <p14:creationId xmlns:p14="http://schemas.microsoft.com/office/powerpoint/2010/main" val="349171371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157374" y="396522"/>
            <a:ext cx="3124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Tree-Based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CE869B-3336-B04F-B33F-DC03671190FD}"/>
              </a:ext>
            </a:extLst>
          </p:cNvPr>
          <p:cNvSpPr txBox="1"/>
          <p:nvPr/>
        </p:nvSpPr>
        <p:spPr>
          <a:xfrm>
            <a:off x="514466" y="1366684"/>
            <a:ext cx="2641172" cy="1562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Decision Tree (CART)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Bagging / Boosting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Random Forest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XG Boost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49534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1551</TotalTime>
  <Words>2794</Words>
  <Application>Microsoft Macintosh PowerPoint</Application>
  <PresentationFormat>와이드스크린</PresentationFormat>
  <Paragraphs>630</Paragraphs>
  <Slides>93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93</vt:i4>
      </vt:variant>
    </vt:vector>
  </HeadingPairs>
  <TitlesOfParts>
    <vt:vector size="97" baseType="lpstr"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전은영</dc:creator>
  <cp:lastModifiedBy>전은영</cp:lastModifiedBy>
  <cp:revision>37</cp:revision>
  <dcterms:created xsi:type="dcterms:W3CDTF">2019-05-12T05:35:52Z</dcterms:created>
  <dcterms:modified xsi:type="dcterms:W3CDTF">2019-09-19T14:54:51Z</dcterms:modified>
</cp:coreProperties>
</file>